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8"/>
  </p:notesMasterIdLst>
  <p:sldIdLst>
    <p:sldId id="332" r:id="rId2"/>
    <p:sldId id="333" r:id="rId3"/>
    <p:sldId id="360" r:id="rId4"/>
    <p:sldId id="361" r:id="rId5"/>
    <p:sldId id="341" r:id="rId6"/>
    <p:sldId id="362" r:id="rId7"/>
    <p:sldId id="330" r:id="rId8"/>
    <p:sldId id="364" r:id="rId9"/>
    <p:sldId id="366" r:id="rId10"/>
    <p:sldId id="358" r:id="rId11"/>
    <p:sldId id="359" r:id="rId12"/>
    <p:sldId id="392" r:id="rId13"/>
    <p:sldId id="393" r:id="rId14"/>
    <p:sldId id="365" r:id="rId15"/>
    <p:sldId id="367" r:id="rId16"/>
    <p:sldId id="368" r:id="rId17"/>
    <p:sldId id="340" r:id="rId18"/>
    <p:sldId id="342" r:id="rId19"/>
    <p:sldId id="370" r:id="rId20"/>
    <p:sldId id="371" r:id="rId21"/>
    <p:sldId id="343" r:id="rId22"/>
    <p:sldId id="372" r:id="rId23"/>
    <p:sldId id="373" r:id="rId24"/>
    <p:sldId id="344" r:id="rId25"/>
    <p:sldId id="381" r:id="rId26"/>
    <p:sldId id="376" r:id="rId27"/>
    <p:sldId id="384" r:id="rId28"/>
    <p:sldId id="377" r:id="rId29"/>
    <p:sldId id="379" r:id="rId30"/>
    <p:sldId id="378" r:id="rId31"/>
    <p:sldId id="380" r:id="rId32"/>
    <p:sldId id="350" r:id="rId33"/>
    <p:sldId id="386" r:id="rId34"/>
    <p:sldId id="354" r:id="rId35"/>
    <p:sldId id="387" r:id="rId36"/>
    <p:sldId id="391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740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36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-404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B64EC-7766-F944-9D0D-7D7482F35509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B902-1AA0-DB45-9BCC-7321F02F6CE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883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EE39-C41B-814E-BB40-D501C0D05CB3}" type="datetimeFigureOut">
              <a:rPr lang="fr-FR" smtClean="0"/>
              <a:pPr/>
              <a:t>27/01/16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3339-0040-ED42-8421-4D1535CCD87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2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23.tiff"/><Relationship Id="rId5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8243" y="1960119"/>
            <a:ext cx="4188972" cy="410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Patrick Zemb,  </a:t>
            </a:r>
          </a:p>
          <a:p>
            <a:pPr algn="ctr"/>
            <a:r>
              <a:rPr lang="fr-FR" sz="1600" dirty="0" smtClean="0"/>
              <a:t> Jean-Yves Bellec</a:t>
            </a:r>
            <a:endParaRPr lang="fr-FR" sz="1600" baseline="30000" dirty="0" smtClean="0"/>
          </a:p>
          <a:p>
            <a:pPr algn="ctr"/>
            <a:r>
              <a:rPr lang="fr-FR" sz="1600" dirty="0" smtClean="0"/>
              <a:t>Observatoire de RCF systématique </a:t>
            </a:r>
            <a:r>
              <a:rPr lang="fr-FR" sz="1600" dirty="0" err="1" smtClean="0"/>
              <a:t>antepartum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200" dirty="0" smtClean="0"/>
              <a:t>Cabinet de </a:t>
            </a:r>
            <a:r>
              <a:rPr lang="fr-FR" sz="1200" dirty="0" err="1" smtClean="0"/>
              <a:t>Gynéco-Obstétrique</a:t>
            </a:r>
            <a:r>
              <a:rPr lang="fr-FR" sz="1200" dirty="0" smtClean="0"/>
              <a:t>, 5 cours de la </a:t>
            </a:r>
            <a:r>
              <a:rPr lang="fr-FR" sz="1200" dirty="0" err="1" smtClean="0"/>
              <a:t>Böve</a:t>
            </a:r>
          </a:p>
          <a:p>
            <a:pPr algn="ctr"/>
            <a:endParaRPr lang="fr-FR" sz="1200" dirty="0" err="1" smtClean="0"/>
          </a:p>
          <a:p>
            <a:pPr algn="ctr"/>
            <a:r>
              <a:rPr lang="fr-FR" sz="1200" dirty="0" smtClean="0"/>
              <a:t>  </a:t>
            </a:r>
          </a:p>
          <a:p>
            <a:pPr algn="ctr"/>
            <a:r>
              <a:rPr lang="fr-FR" sz="1600" dirty="0" smtClean="0"/>
              <a:t>Laurent Vandenbroucke</a:t>
            </a:r>
            <a:endParaRPr lang="fr-FR" sz="1600" baseline="30000" dirty="0" smtClean="0"/>
          </a:p>
          <a:p>
            <a:pPr algn="ctr"/>
            <a:r>
              <a:rPr lang="fr-FR" sz="1200" dirty="0" smtClean="0"/>
              <a:t>Inserm Rythme Cardiaque Foetal</a:t>
            </a:r>
          </a:p>
          <a:p>
            <a:pPr algn="ctr"/>
            <a:r>
              <a:rPr lang="fr-FR" sz="1050" dirty="0" smtClean="0"/>
              <a:t>CHU RENNES</a:t>
            </a:r>
          </a:p>
          <a:p>
            <a:pPr algn="ctr"/>
            <a:r>
              <a:rPr lang="fr-FR" sz="1200" dirty="0" smtClean="0"/>
              <a:t> </a:t>
            </a:r>
          </a:p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pPr algn="ctr"/>
            <a:endParaRPr lang="fr-FR" sz="12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16543" y="217841"/>
            <a:ext cx="83861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Statut fœtal: une autre lecture du monitoring</a:t>
            </a:r>
          </a:p>
          <a:p>
            <a:pPr algn="ctr"/>
            <a:r>
              <a:rPr lang="fr-FR" sz="2400" b="1" dirty="0" smtClean="0"/>
              <a:t>correspondant à une autre approche de la mort in utero (MIU) </a:t>
            </a:r>
          </a:p>
          <a:p>
            <a:pPr algn="ctr"/>
            <a:r>
              <a:rPr lang="fr-FR" sz="2400" b="1" dirty="0" smtClean="0"/>
              <a:t>et de la mort subite du nourrisson (MSN)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27" name="Image 26" descr="epa&amp;spik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07" y="1856892"/>
            <a:ext cx="2218483" cy="26885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09701" y="5082298"/>
            <a:ext cx="184681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Nantes</a:t>
            </a:r>
          </a:p>
          <a:p>
            <a:pPr algn="ctr"/>
            <a:r>
              <a:rPr lang="fr-FR" dirty="0" smtClean="0"/>
              <a:t>  13 mai 2014</a:t>
            </a:r>
          </a:p>
          <a:p>
            <a:pPr algn="ctr"/>
            <a:r>
              <a:rPr lang="fr-FR" dirty="0" smtClean="0"/>
              <a:t>mis à jour</a:t>
            </a:r>
          </a:p>
          <a:p>
            <a:pPr algn="ctr"/>
            <a:r>
              <a:rPr lang="fr-FR" dirty="0" smtClean="0"/>
              <a:t>le 26 janvier 2016</a:t>
            </a:r>
            <a:endParaRPr lang="fr-FR" dirty="0"/>
          </a:p>
        </p:txBody>
      </p:sp>
      <p:pic>
        <p:nvPicPr>
          <p:cNvPr id="12" name="Image 11" descr="logo_chb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43" y="4545442"/>
            <a:ext cx="2103440" cy="17833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284" y="4869199"/>
            <a:ext cx="3037533" cy="145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8218" y="664735"/>
            <a:ext cx="7024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Depuis les publications de Graham </a:t>
            </a:r>
            <a:r>
              <a:rPr lang="fr-FR" sz="2000" b="1" dirty="0" err="1" smtClean="0"/>
              <a:t>Liggins</a:t>
            </a:r>
            <a:r>
              <a:rPr lang="fr-FR" sz="2000" b="1" dirty="0" smtClean="0"/>
              <a:t> (1926-2010),</a:t>
            </a:r>
          </a:p>
          <a:p>
            <a:pPr algn="ctr"/>
            <a:r>
              <a:rPr lang="fr-FR" sz="2000" b="1" dirty="0" smtClean="0"/>
              <a:t>l’activation de l’axe HPA fœtal est considérée </a:t>
            </a:r>
          </a:p>
          <a:p>
            <a:pPr algn="ctr"/>
            <a:r>
              <a:rPr lang="fr-FR" sz="2000" b="1" dirty="0" smtClean="0"/>
              <a:t>comme l’élément clé déclenchant  la parturition</a:t>
            </a:r>
          </a:p>
          <a:p>
            <a:pPr algn="ctr"/>
            <a:endParaRPr lang="fr-FR" dirty="0"/>
          </a:p>
        </p:txBody>
      </p:sp>
      <p:pic>
        <p:nvPicPr>
          <p:cNvPr id="5" name="Image 4" descr="c-graham-ligg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41" y="231745"/>
            <a:ext cx="1158156" cy="1725652"/>
          </a:xfrm>
          <a:prstGeom prst="rect">
            <a:avLst/>
          </a:prstGeom>
        </p:spPr>
      </p:pic>
      <p:pic>
        <p:nvPicPr>
          <p:cNvPr id="6" name="Image 5" descr="mou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35" y="2414597"/>
            <a:ext cx="2620784" cy="2952750"/>
          </a:xfrm>
          <a:prstGeom prst="rect">
            <a:avLst/>
          </a:prstGeom>
        </p:spPr>
      </p:pic>
      <p:pic>
        <p:nvPicPr>
          <p:cNvPr id="7" name="Image 6" descr="phoqu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3043247"/>
            <a:ext cx="3492500" cy="2324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30300" y="5777815"/>
            <a:ext cx="251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ablation des surrénales</a:t>
            </a:r>
          </a:p>
          <a:p>
            <a:r>
              <a:rPr lang="fr-FR"/>
              <a:t>chez le </a:t>
            </a:r>
            <a:r>
              <a:rPr lang="fr-FR" dirty="0" smtClean="0"/>
              <a:t>fœtus </a:t>
            </a:r>
            <a:r>
              <a:rPr lang="fr-FR"/>
              <a:t>de mouton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15101" y="5684847"/>
            <a:ext cx="285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taux de cortisol phénoménal </a:t>
            </a:r>
          </a:p>
          <a:p>
            <a:r>
              <a:rPr lang="fr-FR"/>
              <a:t>chez le phoque de weddell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86100" y="231745"/>
            <a:ext cx="180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Au 3</a:t>
            </a:r>
            <a:r>
              <a:rPr lang="fr-FR" baseline="30000"/>
              <a:t>ème</a:t>
            </a:r>
            <a:r>
              <a:rPr lang="fr-FR"/>
              <a:t> trimestre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42024" y="1970298"/>
            <a:ext cx="981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Graham </a:t>
            </a:r>
            <a:r>
              <a:rPr lang="fr-FR" sz="1000" dirty="0" err="1" smtClean="0"/>
              <a:t>Liggins</a:t>
            </a:r>
            <a:endParaRPr lang="fr-FR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mallad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32" y="2292350"/>
            <a:ext cx="2503661" cy="2652236"/>
          </a:xfrm>
          <a:prstGeom prst="rect">
            <a:avLst/>
          </a:prstGeom>
        </p:spPr>
      </p:pic>
      <p:pic>
        <p:nvPicPr>
          <p:cNvPr id="6" name="Image 5" descr="bigad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93" y="2292350"/>
            <a:ext cx="2705388" cy="26522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8732" y="831525"/>
            <a:ext cx="52500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Echo des surrénales: </a:t>
            </a:r>
            <a:r>
              <a:rPr lang="fr-FR" sz="1600" dirty="0" smtClean="0"/>
              <a:t>Leur </a:t>
            </a:r>
            <a:r>
              <a:rPr lang="fr-FR" sz="1600" dirty="0" err="1" smtClean="0"/>
              <a:t>hyper-développement</a:t>
            </a:r>
            <a:r>
              <a:rPr lang="fr-FR" sz="1600" dirty="0" smtClean="0"/>
              <a:t>  </a:t>
            </a:r>
          </a:p>
          <a:p>
            <a:r>
              <a:rPr lang="fr-FR" sz="1600" dirty="0" smtClean="0"/>
              <a:t>est prédictif de l’accouchement prématuré effectif </a:t>
            </a:r>
          </a:p>
          <a:p>
            <a:r>
              <a:rPr lang="fr-FR" sz="1600" dirty="0" smtClean="0"/>
              <a:t>chez les patientes à col court (</a:t>
            </a:r>
            <a:r>
              <a:rPr lang="fr-FR" sz="1600" dirty="0" err="1" smtClean="0"/>
              <a:t>Ozhan</a:t>
            </a:r>
            <a:r>
              <a:rPr lang="fr-FR" sz="1600" dirty="0" smtClean="0"/>
              <a:t> </a:t>
            </a:r>
            <a:r>
              <a:rPr lang="fr-FR" sz="1600" dirty="0" err="1" smtClean="0"/>
              <a:t>Turan</a:t>
            </a:r>
            <a:r>
              <a:rPr lang="fr-FR" sz="1600" dirty="0" smtClean="0"/>
              <a:t>, Baltimore, 2007)</a:t>
            </a:r>
          </a:p>
          <a:p>
            <a:endParaRPr lang="fr-FR" sz="1600" dirty="0" smtClean="0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>
            <a:off x="4983613" y="2614402"/>
            <a:ext cx="0" cy="55348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2000"/>
          </a:p>
        </p:txBody>
      </p:sp>
      <p:pic>
        <p:nvPicPr>
          <p:cNvPr id="10" name="Image 9" descr="tura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476" y="469011"/>
            <a:ext cx="1048817" cy="169188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10055" y="2169239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Ozhan</a:t>
            </a:r>
            <a:r>
              <a:rPr lang="fr-FR" sz="1000" dirty="0" smtClean="0"/>
              <a:t> </a:t>
            </a:r>
            <a:r>
              <a:rPr lang="fr-FR" sz="1000" dirty="0" err="1" smtClean="0"/>
              <a:t>Turan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436369" y="1272749"/>
            <a:ext cx="2514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rgbClr val="008000"/>
                </a:solidFill>
              </a:rPr>
              <a:t>stimulation endocrine</a:t>
            </a:r>
            <a:endParaRPr lang="fr-FR" sz="1600" dirty="0">
              <a:solidFill>
                <a:srgbClr val="008000"/>
              </a:solidFill>
            </a:endParaRPr>
          </a:p>
          <a:p>
            <a:pPr algn="ctr"/>
            <a:r>
              <a:rPr lang="fr-FR" sz="1600" dirty="0">
                <a:solidFill>
                  <a:srgbClr val="008000"/>
                </a:solidFill>
              </a:rPr>
              <a:t>(CRH)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532754" y="2263349"/>
            <a:ext cx="14478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/>
              <a:t>crescendo</a:t>
            </a:r>
            <a:endParaRPr lang="fr-FR" sz="1600" dirty="0"/>
          </a:p>
          <a:p>
            <a:pPr algn="ctr"/>
            <a:r>
              <a:rPr lang="fr-FR" sz="1600" dirty="0" smtClean="0"/>
              <a:t>de cortisol</a:t>
            </a:r>
            <a:endParaRPr lang="fr-FR" sz="1600" dirty="0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532259" y="2339548"/>
            <a:ext cx="2351638" cy="10894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rgbClr val="008000"/>
                </a:solidFill>
              </a:rPr>
              <a:t>stimulation </a:t>
            </a:r>
          </a:p>
          <a:p>
            <a:pPr algn="ctr"/>
            <a:r>
              <a:rPr lang="fr-FR" sz="1600" dirty="0" err="1" smtClean="0">
                <a:solidFill>
                  <a:srgbClr val="008000"/>
                </a:solidFill>
              </a:rPr>
              <a:t>immuno</a:t>
            </a:r>
            <a:r>
              <a:rPr lang="fr-FR" sz="1600" dirty="0">
                <a:solidFill>
                  <a:srgbClr val="008000"/>
                </a:solidFill>
              </a:rPr>
              <a:t>-</a:t>
            </a:r>
            <a:r>
              <a:rPr lang="fr-FR" sz="1600" dirty="0" smtClean="0">
                <a:solidFill>
                  <a:srgbClr val="008000"/>
                </a:solidFill>
              </a:rPr>
              <a:t>inflammatoire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843867" y="2708881"/>
            <a:ext cx="1688892" cy="11668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3950969" y="1681518"/>
            <a:ext cx="1886591" cy="68343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7771834" y="5562648"/>
            <a:ext cx="12192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/>
              <a:t>parturition</a:t>
            </a:r>
            <a:endParaRPr lang="fr-FR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6828159" y="3101548"/>
            <a:ext cx="1371600" cy="24611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11046" y="-3254"/>
            <a:ext cx="796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Sources </a:t>
            </a:r>
            <a:r>
              <a:rPr lang="fr-FR" sz="2400" dirty="0" smtClean="0"/>
              <a:t>du </a:t>
            </a:r>
            <a:r>
              <a:rPr lang="fr-FR" sz="2400" dirty="0"/>
              <a:t>cortisol fœtal   / </a:t>
            </a:r>
            <a:r>
              <a:rPr lang="fr-FR" sz="2400" dirty="0" smtClean="0"/>
              <a:t>Consommation fœtale d'oxygène</a:t>
            </a:r>
            <a:endParaRPr lang="fr-FR" sz="2400" dirty="0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H="1">
            <a:off x="3883896" y="2911049"/>
            <a:ext cx="1648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H="1" flipV="1">
            <a:off x="3920066" y="1806149"/>
            <a:ext cx="1748154" cy="609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161159" y="3812748"/>
            <a:ext cx="2286000" cy="970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n w="31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stimulation</a:t>
            </a:r>
          </a:p>
          <a:p>
            <a:pPr algn="ctr"/>
            <a:r>
              <a:rPr lang="fr-FR" sz="1600" dirty="0" smtClean="0">
                <a:ln w="31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acidosique-hypoxique </a:t>
            </a:r>
            <a:endParaRPr lang="fr-FR" sz="1600" dirty="0">
              <a:ln w="31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5760907" y="3330149"/>
            <a:ext cx="153303" cy="482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2641246" y="3330149"/>
            <a:ext cx="0" cy="6078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4760102" y="5316581"/>
            <a:ext cx="1687057" cy="873780"/>
          </a:xfrm>
          <a:prstGeom prst="ellipse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adaptation fœtale</a:t>
            </a:r>
          </a:p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à l'acidose-hypoxie</a:t>
            </a:r>
            <a:endParaRPr lang="fr-FR" sz="1400" dirty="0">
              <a:solidFill>
                <a:srgbClr val="660066"/>
              </a:solidFill>
            </a:endParaRP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5532752" y="4783181"/>
            <a:ext cx="7" cy="533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070001" y="605483"/>
            <a:ext cx="5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Placenta                                                            Fœtus                                                                    </a:t>
            </a:r>
            <a:endParaRPr lang="fr-FR" dirty="0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5984630" y="4783181"/>
            <a:ext cx="1687057" cy="533400"/>
          </a:xfrm>
          <a:prstGeom prst="ellipse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maturation </a:t>
            </a:r>
            <a:r>
              <a:rPr lang="fr-FR" sz="1400" dirty="0" err="1" smtClean="0">
                <a:solidFill>
                  <a:srgbClr val="660066"/>
                </a:solidFill>
              </a:rPr>
              <a:t>foetale</a:t>
            </a:r>
            <a:endParaRPr lang="fr-FR" sz="1400" dirty="0">
              <a:solidFill>
                <a:srgbClr val="660066"/>
              </a:solidFill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6576549" y="3330149"/>
            <a:ext cx="251609" cy="145303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1897562" y="3944815"/>
            <a:ext cx="1487368" cy="4715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apoptose</a:t>
            </a:r>
            <a:endParaRPr lang="fr-FR" sz="1200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3399367" y="4175361"/>
            <a:ext cx="76179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5093140" y="1806149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(+)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084931" y="1894017"/>
            <a:ext cx="55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997300" y="2884617"/>
            <a:ext cx="55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760102" y="2339549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(+)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2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480164" y="1196549"/>
            <a:ext cx="25146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rgbClr val="008000"/>
                </a:solidFill>
              </a:rPr>
              <a:t>stimulation endocrine</a:t>
            </a:r>
            <a:endParaRPr lang="fr-FR" sz="1600" dirty="0">
              <a:solidFill>
                <a:srgbClr val="008000"/>
              </a:solidFill>
            </a:endParaRPr>
          </a:p>
          <a:p>
            <a:pPr algn="ctr"/>
            <a:r>
              <a:rPr lang="fr-FR" sz="1600" dirty="0">
                <a:solidFill>
                  <a:srgbClr val="008000"/>
                </a:solidFill>
              </a:rPr>
              <a:t>(CRH)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6576549" y="2187149"/>
            <a:ext cx="14478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/>
              <a:t>crescendo</a:t>
            </a:r>
            <a:endParaRPr lang="fr-FR" sz="1600" dirty="0"/>
          </a:p>
          <a:p>
            <a:pPr algn="ctr"/>
            <a:r>
              <a:rPr lang="fr-FR" sz="1600" dirty="0" smtClean="0"/>
              <a:t>de cortisol</a:t>
            </a:r>
            <a:endParaRPr lang="fr-FR" sz="1600" dirty="0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576054" y="2339549"/>
            <a:ext cx="2351638" cy="1013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rgbClr val="008000"/>
                </a:solidFill>
              </a:rPr>
              <a:t>stimulation </a:t>
            </a:r>
          </a:p>
          <a:p>
            <a:pPr algn="ctr"/>
            <a:r>
              <a:rPr lang="fr-FR" sz="1600" dirty="0" err="1" smtClean="0">
                <a:solidFill>
                  <a:srgbClr val="008000"/>
                </a:solidFill>
              </a:rPr>
              <a:t>immuno</a:t>
            </a:r>
            <a:r>
              <a:rPr lang="fr-FR" sz="1600" dirty="0">
                <a:solidFill>
                  <a:srgbClr val="008000"/>
                </a:solidFill>
              </a:rPr>
              <a:t>-</a:t>
            </a:r>
            <a:r>
              <a:rPr lang="fr-FR" sz="1600" dirty="0" smtClean="0">
                <a:solidFill>
                  <a:srgbClr val="008000"/>
                </a:solidFill>
              </a:rPr>
              <a:t>inflammatoire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887662" y="2632681"/>
            <a:ext cx="1688892" cy="11668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994764" y="1605318"/>
            <a:ext cx="1886591" cy="683431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7871954" y="5486448"/>
            <a:ext cx="1219200" cy="83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/>
              <a:t>parturition</a:t>
            </a:r>
            <a:endParaRPr lang="fr-FR" dirty="0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7871954" y="3025347"/>
            <a:ext cx="920679" cy="25033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57519" y="44987"/>
            <a:ext cx="611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Intrication physiologie / pathologie obstétricale</a:t>
            </a:r>
            <a:endParaRPr lang="fr-FR" sz="2400" dirty="0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H="1">
            <a:off x="4927691" y="2834849"/>
            <a:ext cx="1648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H="1" flipV="1">
            <a:off x="4963861" y="1729949"/>
            <a:ext cx="1748154" cy="609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5204954" y="3736548"/>
            <a:ext cx="2286000" cy="9704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n w="31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stimulation</a:t>
            </a:r>
          </a:p>
          <a:p>
            <a:pPr algn="ctr"/>
            <a:r>
              <a:rPr lang="fr-FR" sz="1600" dirty="0" smtClean="0">
                <a:ln w="31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acidosique-hypoxique </a:t>
            </a:r>
            <a:endParaRPr lang="fr-FR" sz="1600" dirty="0">
              <a:ln w="31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6804702" y="3253949"/>
            <a:ext cx="153303" cy="482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3685041" y="3403599"/>
            <a:ext cx="0" cy="45816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5595616" y="5271242"/>
            <a:ext cx="1687057" cy="873780"/>
          </a:xfrm>
          <a:prstGeom prst="ellipse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adaptation fœtale</a:t>
            </a:r>
          </a:p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à l'acidose-hypoxie</a:t>
            </a:r>
            <a:endParaRPr lang="fr-FR" sz="1400" dirty="0">
              <a:solidFill>
                <a:srgbClr val="660066"/>
              </a:solidFill>
            </a:endParaRP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6576547" y="4706981"/>
            <a:ext cx="7" cy="533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3113796" y="529283"/>
            <a:ext cx="5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Placenta                                                            Fœtus                                                                    </a:t>
            </a:r>
            <a:endParaRPr lang="fr-FR" dirty="0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6804702" y="4706981"/>
            <a:ext cx="1687057" cy="533400"/>
          </a:xfrm>
          <a:prstGeom prst="ellipse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rgbClr val="660066"/>
                </a:solidFill>
              </a:rPr>
              <a:t>maturation </a:t>
            </a:r>
            <a:r>
              <a:rPr lang="fr-FR" sz="1400" dirty="0" err="1" smtClean="0">
                <a:solidFill>
                  <a:srgbClr val="660066"/>
                </a:solidFill>
              </a:rPr>
              <a:t>foetale</a:t>
            </a:r>
            <a:endParaRPr lang="fr-FR" sz="1400" dirty="0">
              <a:solidFill>
                <a:srgbClr val="660066"/>
              </a:solidFill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7539910" y="3253949"/>
            <a:ext cx="251609" cy="145303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2941357" y="3863389"/>
            <a:ext cx="1487368" cy="4715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apoptose</a:t>
            </a:r>
            <a:endParaRPr lang="fr-FR" sz="1200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4445000" y="4094143"/>
            <a:ext cx="759953" cy="501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36935" y="1729949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(+)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128726" y="1817817"/>
            <a:ext cx="55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041095" y="2808417"/>
            <a:ext cx="55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(-)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803897" y="2263349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(+)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9389" y="1023687"/>
            <a:ext cx="2182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Pathologie =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Excès du phénomène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physiologique !!!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0719" y="1947017"/>
            <a:ext cx="116028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err="1" smtClean="0">
              <a:solidFill>
                <a:srgbClr val="FF0000"/>
              </a:solidFill>
            </a:endParaRPr>
          </a:p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Prééclampsie</a:t>
            </a:r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Cholestase</a:t>
            </a:r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9389" y="3570923"/>
            <a:ext cx="210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MAP =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 anticipation du crescendo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H="1">
            <a:off x="2174818" y="3025347"/>
            <a:ext cx="4401735" cy="71120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H="1">
            <a:off x="1690999" y="2857500"/>
            <a:ext cx="789163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H="1">
            <a:off x="1571345" y="4144433"/>
            <a:ext cx="1370011" cy="34430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48110" y="4857042"/>
            <a:ext cx="22217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Hypoxie ante &amp; </a:t>
            </a:r>
            <a:r>
              <a:rPr lang="fr-FR" sz="1400" dirty="0" err="1" smtClean="0">
                <a:solidFill>
                  <a:srgbClr val="FF0000"/>
                </a:solidFill>
              </a:rPr>
              <a:t>intrapartum</a:t>
            </a:r>
            <a:endParaRPr lang="fr-FR" sz="1400" dirty="0" smtClean="0">
              <a:solidFill>
                <a:srgbClr val="FF0000"/>
              </a:solidFill>
            </a:endParaRP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MIU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futue MSN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/>
          </a:p>
        </p:txBody>
      </p:sp>
      <p:sp>
        <p:nvSpPr>
          <p:cNvPr id="35" name="Line 40"/>
          <p:cNvSpPr>
            <a:spLocks noChangeShapeType="1"/>
          </p:cNvSpPr>
          <p:nvPr/>
        </p:nvSpPr>
        <p:spPr bwMode="auto">
          <a:xfrm flipH="1">
            <a:off x="2667313" y="4394200"/>
            <a:ext cx="2573553" cy="67309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2888" y="4333313"/>
            <a:ext cx="58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RCIU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H="1">
            <a:off x="2362198" y="4279900"/>
            <a:ext cx="751598" cy="78739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811213" y="5688013"/>
            <a:ext cx="76596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 flipH="1" flipV="1">
            <a:off x="-1492249" y="3381375"/>
            <a:ext cx="46101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1567657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4320382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151688" y="5599113"/>
            <a:ext cx="1539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1000125" y="5694363"/>
            <a:ext cx="711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latin typeface="Calibri" charset="0"/>
              </a:rPr>
              <a:t>15</a:t>
            </a:r>
            <a:r>
              <a:rPr lang="fr-FR" sz="1800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semaines</a:t>
            </a:r>
            <a:r>
              <a:rPr lang="fr-FR" sz="1800" dirty="0" smtClean="0">
                <a:latin typeface="Calibri" charset="0"/>
              </a:rPr>
              <a:t>                                       </a:t>
            </a:r>
            <a:r>
              <a:rPr lang="fr-FR" sz="1800" dirty="0">
                <a:latin typeface="Calibri" charset="0"/>
              </a:rPr>
              <a:t>28</a:t>
            </a:r>
            <a:r>
              <a:rPr lang="fr-FR" sz="1800" dirty="0" smtClean="0">
                <a:latin typeface="Calibri" charset="0"/>
              </a:rPr>
              <a:t>                                                  39</a:t>
            </a:r>
            <a:endParaRPr lang="fr-FR" sz="1800" dirty="0">
              <a:latin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49500" y="1114145"/>
            <a:ext cx="961922" cy="369332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+mn-lt"/>
                <a:ea typeface="+mn-ea"/>
                <a:cs typeface="+mn-cs"/>
              </a:rPr>
              <a:t>inflation</a:t>
            </a:r>
          </a:p>
        </p:txBody>
      </p:sp>
      <p:sp>
        <p:nvSpPr>
          <p:cNvPr id="12" name="ZoneTexte 19"/>
          <p:cNvSpPr txBox="1">
            <a:spLocks noChangeArrowheads="1"/>
          </p:cNvSpPr>
          <p:nvPr/>
        </p:nvSpPr>
        <p:spPr bwMode="auto">
          <a:xfrm>
            <a:off x="6648450" y="32400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000090"/>
                </a:solidFill>
                <a:latin typeface="Calibri" charset="0"/>
              </a:rPr>
              <a:t>3200g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850900" y="2189163"/>
            <a:ext cx="6324600" cy="3433762"/>
          </a:xfrm>
          <a:custGeom>
            <a:avLst/>
            <a:gdLst>
              <a:gd name="connsiteX0" fmla="*/ 0 w 6324600"/>
              <a:gd name="connsiteY0" fmla="*/ 3433233 h 3433233"/>
              <a:gd name="connsiteX1" fmla="*/ 2870200 w 6324600"/>
              <a:gd name="connsiteY1" fmla="*/ 397933 h 3433233"/>
              <a:gd name="connsiteX2" fmla="*/ 6324600 w 6324600"/>
              <a:gd name="connsiteY2" fmla="*/ 1045633 h 3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4600" h="3433233">
                <a:moveTo>
                  <a:pt x="0" y="3433233"/>
                </a:moveTo>
                <a:cubicBezTo>
                  <a:pt x="908050" y="2114549"/>
                  <a:pt x="1816100" y="795866"/>
                  <a:pt x="2870200" y="397933"/>
                </a:cubicBezTo>
                <a:cubicBezTo>
                  <a:pt x="3924300" y="0"/>
                  <a:pt x="6324600" y="1045633"/>
                  <a:pt x="6324600" y="1045633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4" name="ZoneTexte 25"/>
          <p:cNvSpPr txBox="1">
            <a:spLocks noChangeArrowheads="1"/>
          </p:cNvSpPr>
          <p:nvPr/>
        </p:nvSpPr>
        <p:spPr bwMode="auto">
          <a:xfrm>
            <a:off x="6240076" y="1089025"/>
            <a:ext cx="22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placenta</a:t>
            </a:r>
          </a:p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 "brioche vendéenne"</a:t>
            </a:r>
            <a:endParaRPr lang="fr-FR" sz="1800" dirty="0" smtClean="0">
              <a:solidFill>
                <a:srgbClr val="00FB01"/>
              </a:solidFill>
              <a:latin typeface="Calibri" charset="0"/>
            </a:endParaRPr>
          </a:p>
          <a:p>
            <a:pPr algn="ctr"/>
            <a:r>
              <a:rPr lang="fr-FR" sz="1800" dirty="0">
                <a:solidFill>
                  <a:srgbClr val="00FB01"/>
                </a:solidFill>
                <a:latin typeface="Calibri" charset="0"/>
              </a:rPr>
              <a:t> 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825500" y="1765299"/>
            <a:ext cx="7019925" cy="3781425"/>
          </a:xfrm>
          <a:custGeom>
            <a:avLst/>
            <a:gdLst>
              <a:gd name="connsiteX0" fmla="*/ 0 w 6413500"/>
              <a:gd name="connsiteY0" fmla="*/ 4150783 h 4150783"/>
              <a:gd name="connsiteX1" fmla="*/ 2171700 w 6413500"/>
              <a:gd name="connsiteY1" fmla="*/ 658283 h 4150783"/>
              <a:gd name="connsiteX2" fmla="*/ 6413500 w 6413500"/>
              <a:gd name="connsiteY2" fmla="*/ 201083 h 41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0" h="4150783">
                <a:moveTo>
                  <a:pt x="0" y="4150783"/>
                </a:moveTo>
                <a:cubicBezTo>
                  <a:pt x="551391" y="2733674"/>
                  <a:pt x="1102783" y="1316566"/>
                  <a:pt x="2171700" y="658283"/>
                </a:cubicBezTo>
                <a:cubicBezTo>
                  <a:pt x="3240617" y="0"/>
                  <a:pt x="6413500" y="201083"/>
                  <a:pt x="6413500" y="201083"/>
                </a:cubicBezTo>
              </a:path>
            </a:pathLst>
          </a:custGeom>
          <a:ln>
            <a:solidFill>
              <a:srgbClr val="00EF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4346169" y="3762534"/>
            <a:ext cx="4497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charset="0"/>
              </a:rPr>
              <a:t>à l'extrême: MIU  </a:t>
            </a:r>
            <a:r>
              <a:rPr lang="fr-FR" dirty="0" smtClean="0">
                <a:solidFill>
                  <a:srgbClr val="FF6600"/>
                </a:solidFill>
                <a:latin typeface="Calibri" charset="0"/>
              </a:rPr>
              <a:t>      ou        </a:t>
            </a:r>
            <a:r>
              <a:rPr lang="fr-FR" dirty="0" smtClean="0">
                <a:solidFill>
                  <a:srgbClr val="FF0000"/>
                </a:solidFill>
                <a:latin typeface="Calibri" charset="0"/>
              </a:rPr>
              <a:t>future MSN</a:t>
            </a:r>
            <a:endParaRPr lang="fr-FR" sz="1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814387" y="2189164"/>
            <a:ext cx="5780367" cy="3498850"/>
          </a:xfrm>
          <a:custGeom>
            <a:avLst/>
            <a:gdLst>
              <a:gd name="connsiteX0" fmla="*/ 0 w 5882217"/>
              <a:gd name="connsiteY0" fmla="*/ 3539067 h 3539067"/>
              <a:gd name="connsiteX1" fmla="*/ 1435100 w 5882217"/>
              <a:gd name="connsiteY1" fmla="*/ 1151467 h 3539067"/>
              <a:gd name="connsiteX2" fmla="*/ 3200400 w 5882217"/>
              <a:gd name="connsiteY2" fmla="*/ 110067 h 3539067"/>
              <a:gd name="connsiteX3" fmla="*/ 4851400 w 5882217"/>
              <a:gd name="connsiteY3" fmla="*/ 491067 h 3539067"/>
              <a:gd name="connsiteX4" fmla="*/ 5727700 w 5882217"/>
              <a:gd name="connsiteY4" fmla="*/ 1468967 h 3539067"/>
              <a:gd name="connsiteX5" fmla="*/ 5778500 w 5882217"/>
              <a:gd name="connsiteY5" fmla="*/ 1545167 h 35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217" h="3539067">
                <a:moveTo>
                  <a:pt x="0" y="3539067"/>
                </a:moveTo>
                <a:cubicBezTo>
                  <a:pt x="450850" y="2631017"/>
                  <a:pt x="901700" y="1722967"/>
                  <a:pt x="1435100" y="1151467"/>
                </a:cubicBezTo>
                <a:cubicBezTo>
                  <a:pt x="1968500" y="579967"/>
                  <a:pt x="2631017" y="220134"/>
                  <a:pt x="3200400" y="110067"/>
                </a:cubicBezTo>
                <a:cubicBezTo>
                  <a:pt x="3769783" y="0"/>
                  <a:pt x="4430183" y="264584"/>
                  <a:pt x="4851400" y="491067"/>
                </a:cubicBezTo>
                <a:cubicBezTo>
                  <a:pt x="5272617" y="717550"/>
                  <a:pt x="5573183" y="1293284"/>
                  <a:pt x="5727700" y="1468967"/>
                </a:cubicBezTo>
                <a:cubicBezTo>
                  <a:pt x="5882217" y="1644650"/>
                  <a:pt x="5778500" y="1545167"/>
                  <a:pt x="5778500" y="1545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6260306" y="3318669"/>
            <a:ext cx="44100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38"/>
          <p:cNvSpPr txBox="1">
            <a:spLocks noChangeArrowheads="1"/>
          </p:cNvSpPr>
          <p:nvPr/>
        </p:nvSpPr>
        <p:spPr bwMode="auto">
          <a:xfrm rot="5400000">
            <a:off x="6525527" y="3091547"/>
            <a:ext cx="4524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Calibri" charset="0"/>
              </a:rPr>
              <a:t>apoptose</a:t>
            </a:r>
            <a:r>
              <a:rPr lang="fr-FR" dirty="0" smtClean="0">
                <a:latin typeface="Calibri" charset="0"/>
              </a:rPr>
              <a:t> placentaire</a:t>
            </a:r>
          </a:p>
          <a:p>
            <a:r>
              <a:rPr lang="fr-FR" sz="1800" dirty="0" smtClean="0">
                <a:latin typeface="Calibri" charset="0"/>
              </a:rPr>
              <a:t>stimulation </a:t>
            </a:r>
            <a:r>
              <a:rPr lang="fr-FR" sz="1800" dirty="0" err="1" smtClean="0">
                <a:latin typeface="Calibri" charset="0"/>
              </a:rPr>
              <a:t>placentaire</a:t>
            </a:r>
            <a:r>
              <a:rPr lang="fr-FR" sz="1800" dirty="0" smtClean="0">
                <a:latin typeface="Calibri" charset="0"/>
              </a:rPr>
              <a:t> de l’axe HPA </a:t>
            </a:r>
            <a:r>
              <a:rPr lang="fr-FR" sz="1800" dirty="0" err="1" smtClean="0">
                <a:latin typeface="Calibri" charset="0"/>
              </a:rPr>
              <a:t>foetal</a:t>
            </a:r>
            <a:endParaRPr lang="fr-FR" sz="1800" dirty="0">
              <a:latin typeface="Calibri" charset="0"/>
            </a:endParaRPr>
          </a:p>
        </p:txBody>
      </p:sp>
      <p:sp>
        <p:nvSpPr>
          <p:cNvPr id="30" name="ZoneTexte 36"/>
          <p:cNvSpPr txBox="1">
            <a:spLocks noChangeArrowheads="1"/>
          </p:cNvSpPr>
          <p:nvPr/>
        </p:nvSpPr>
        <p:spPr bwMode="auto">
          <a:xfrm rot="16200000">
            <a:off x="-915863" y="2220397"/>
            <a:ext cx="308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Calibri" charset="0"/>
              </a:rPr>
              <a:t>rapport cérébral fœtal GH/CRH</a:t>
            </a:r>
            <a:endParaRPr lang="fr-FR" sz="1800" dirty="0">
              <a:latin typeface="Calibri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33436" y="482600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Evolution placentaire et bascule de secrétion de cortisol foetal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114073" y="2916922"/>
            <a:ext cx="212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               placenta </a:t>
            </a:r>
          </a:p>
          <a:p>
            <a:r>
              <a:rPr lang="fr-FR">
                <a:solidFill>
                  <a:srgbClr val="FF0000"/>
                </a:solidFill>
              </a:rPr>
              <a:t>"soufflé au fromage"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0125" y="2870756"/>
            <a:ext cx="1861019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dirty="0"/>
              <a:t>placenta "gavant"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811213" y="5688013"/>
            <a:ext cx="76596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 flipH="1" flipV="1">
            <a:off x="-1492249" y="3381375"/>
            <a:ext cx="46101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1567657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4320382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151688" y="5599113"/>
            <a:ext cx="1539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1000125" y="5694363"/>
            <a:ext cx="711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latin typeface="Calibri" charset="0"/>
              </a:rPr>
              <a:t>15</a:t>
            </a:r>
            <a:r>
              <a:rPr lang="fr-FR" sz="1800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semaines</a:t>
            </a:r>
            <a:r>
              <a:rPr lang="fr-FR" sz="1800" dirty="0" smtClean="0">
                <a:latin typeface="Calibri" charset="0"/>
              </a:rPr>
              <a:t>                                       </a:t>
            </a:r>
            <a:r>
              <a:rPr lang="fr-FR" sz="1800" dirty="0">
                <a:latin typeface="Calibri" charset="0"/>
              </a:rPr>
              <a:t>28</a:t>
            </a:r>
            <a:r>
              <a:rPr lang="fr-FR" sz="1800" dirty="0" smtClean="0">
                <a:latin typeface="Calibri" charset="0"/>
              </a:rPr>
              <a:t>                                                  39</a:t>
            </a:r>
            <a:endParaRPr lang="fr-FR" sz="1800" dirty="0">
              <a:latin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49500" y="1114145"/>
            <a:ext cx="961922" cy="369332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+mn-lt"/>
                <a:ea typeface="+mn-ea"/>
                <a:cs typeface="+mn-cs"/>
              </a:rPr>
              <a:t>inflation</a:t>
            </a: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6648450" y="32400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000090"/>
                </a:solidFill>
                <a:latin typeface="Calibri" charset="0"/>
              </a:rPr>
              <a:t>3200g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850900" y="2189163"/>
            <a:ext cx="6324600" cy="3433762"/>
          </a:xfrm>
          <a:custGeom>
            <a:avLst/>
            <a:gdLst>
              <a:gd name="connsiteX0" fmla="*/ 0 w 6324600"/>
              <a:gd name="connsiteY0" fmla="*/ 3433233 h 3433233"/>
              <a:gd name="connsiteX1" fmla="*/ 2870200 w 6324600"/>
              <a:gd name="connsiteY1" fmla="*/ 397933 h 3433233"/>
              <a:gd name="connsiteX2" fmla="*/ 6324600 w 6324600"/>
              <a:gd name="connsiteY2" fmla="*/ 1045633 h 3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4600" h="3433233">
                <a:moveTo>
                  <a:pt x="0" y="3433233"/>
                </a:moveTo>
                <a:cubicBezTo>
                  <a:pt x="908050" y="2114549"/>
                  <a:pt x="1816100" y="795866"/>
                  <a:pt x="2870200" y="397933"/>
                </a:cubicBezTo>
                <a:cubicBezTo>
                  <a:pt x="3924300" y="0"/>
                  <a:pt x="6324600" y="1045633"/>
                  <a:pt x="6324600" y="1045633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ZoneTexte 25"/>
          <p:cNvSpPr txBox="1">
            <a:spLocks noChangeArrowheads="1"/>
          </p:cNvSpPr>
          <p:nvPr/>
        </p:nvSpPr>
        <p:spPr bwMode="auto">
          <a:xfrm>
            <a:off x="6240076" y="1089025"/>
            <a:ext cx="22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placenta</a:t>
            </a:r>
          </a:p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 "brioche vendéenne"</a:t>
            </a:r>
            <a:endParaRPr lang="fr-FR" sz="1800" dirty="0" smtClean="0">
              <a:solidFill>
                <a:srgbClr val="00FB01"/>
              </a:solidFill>
              <a:latin typeface="Calibri" charset="0"/>
            </a:endParaRPr>
          </a:p>
          <a:p>
            <a:pPr algn="ctr"/>
            <a:r>
              <a:rPr lang="fr-FR" sz="1800" dirty="0">
                <a:solidFill>
                  <a:srgbClr val="00FB01"/>
                </a:solidFill>
                <a:latin typeface="Calibri" charset="0"/>
              </a:rPr>
              <a:t>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825500" y="1765299"/>
            <a:ext cx="7019925" cy="3781425"/>
          </a:xfrm>
          <a:custGeom>
            <a:avLst/>
            <a:gdLst>
              <a:gd name="connsiteX0" fmla="*/ 0 w 6413500"/>
              <a:gd name="connsiteY0" fmla="*/ 4150783 h 4150783"/>
              <a:gd name="connsiteX1" fmla="*/ 2171700 w 6413500"/>
              <a:gd name="connsiteY1" fmla="*/ 658283 h 4150783"/>
              <a:gd name="connsiteX2" fmla="*/ 6413500 w 6413500"/>
              <a:gd name="connsiteY2" fmla="*/ 201083 h 41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0" h="4150783">
                <a:moveTo>
                  <a:pt x="0" y="4150783"/>
                </a:moveTo>
                <a:cubicBezTo>
                  <a:pt x="551391" y="2733674"/>
                  <a:pt x="1102783" y="1316566"/>
                  <a:pt x="2171700" y="658283"/>
                </a:cubicBezTo>
                <a:cubicBezTo>
                  <a:pt x="3240617" y="0"/>
                  <a:pt x="6413500" y="201083"/>
                  <a:pt x="6413500" y="201083"/>
                </a:cubicBezTo>
              </a:path>
            </a:pathLst>
          </a:custGeom>
          <a:ln>
            <a:solidFill>
              <a:srgbClr val="00EF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5" name="ZoneTexte 18"/>
          <p:cNvSpPr txBox="1">
            <a:spLocks noChangeArrowheads="1"/>
          </p:cNvSpPr>
          <p:nvPr/>
        </p:nvSpPr>
        <p:spPr bwMode="auto">
          <a:xfrm>
            <a:off x="4346169" y="3762534"/>
            <a:ext cx="449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charset="0"/>
              </a:rPr>
              <a:t>à l'extrême: </a:t>
            </a:r>
            <a:r>
              <a:rPr lang="fr-FR" sz="2400" b="1" dirty="0" smtClean="0">
                <a:solidFill>
                  <a:srgbClr val="FF0000"/>
                </a:solidFill>
                <a:latin typeface="Calibri" charset="0"/>
              </a:rPr>
              <a:t>MIU </a:t>
            </a:r>
            <a:endParaRPr lang="fr-FR" sz="24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814387" y="2189164"/>
            <a:ext cx="5780367" cy="3498850"/>
          </a:xfrm>
          <a:custGeom>
            <a:avLst/>
            <a:gdLst>
              <a:gd name="connsiteX0" fmla="*/ 0 w 5882217"/>
              <a:gd name="connsiteY0" fmla="*/ 3539067 h 3539067"/>
              <a:gd name="connsiteX1" fmla="*/ 1435100 w 5882217"/>
              <a:gd name="connsiteY1" fmla="*/ 1151467 h 3539067"/>
              <a:gd name="connsiteX2" fmla="*/ 3200400 w 5882217"/>
              <a:gd name="connsiteY2" fmla="*/ 110067 h 3539067"/>
              <a:gd name="connsiteX3" fmla="*/ 4851400 w 5882217"/>
              <a:gd name="connsiteY3" fmla="*/ 491067 h 3539067"/>
              <a:gd name="connsiteX4" fmla="*/ 5727700 w 5882217"/>
              <a:gd name="connsiteY4" fmla="*/ 1468967 h 3539067"/>
              <a:gd name="connsiteX5" fmla="*/ 5778500 w 5882217"/>
              <a:gd name="connsiteY5" fmla="*/ 1545167 h 35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217" h="3539067">
                <a:moveTo>
                  <a:pt x="0" y="3539067"/>
                </a:moveTo>
                <a:cubicBezTo>
                  <a:pt x="450850" y="2631017"/>
                  <a:pt x="901700" y="1722967"/>
                  <a:pt x="1435100" y="1151467"/>
                </a:cubicBezTo>
                <a:cubicBezTo>
                  <a:pt x="1968500" y="579967"/>
                  <a:pt x="2631017" y="220134"/>
                  <a:pt x="3200400" y="110067"/>
                </a:cubicBezTo>
                <a:cubicBezTo>
                  <a:pt x="3769783" y="0"/>
                  <a:pt x="4430183" y="264584"/>
                  <a:pt x="4851400" y="491067"/>
                </a:cubicBezTo>
                <a:cubicBezTo>
                  <a:pt x="5272617" y="717550"/>
                  <a:pt x="5573183" y="1293284"/>
                  <a:pt x="5727700" y="1468967"/>
                </a:cubicBezTo>
                <a:cubicBezTo>
                  <a:pt x="5882217" y="1644650"/>
                  <a:pt x="5778500" y="1545167"/>
                  <a:pt x="5778500" y="1545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6260306" y="3318669"/>
            <a:ext cx="44100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38"/>
          <p:cNvSpPr txBox="1">
            <a:spLocks noChangeArrowheads="1"/>
          </p:cNvSpPr>
          <p:nvPr/>
        </p:nvSpPr>
        <p:spPr bwMode="auto">
          <a:xfrm rot="5400000">
            <a:off x="6525527" y="3091547"/>
            <a:ext cx="4524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Calibri" charset="0"/>
              </a:rPr>
              <a:t>apoptose</a:t>
            </a:r>
            <a:r>
              <a:rPr lang="fr-FR" dirty="0" smtClean="0">
                <a:latin typeface="Calibri" charset="0"/>
              </a:rPr>
              <a:t> placentaire</a:t>
            </a:r>
          </a:p>
          <a:p>
            <a:r>
              <a:rPr lang="fr-FR" sz="1800" dirty="0" smtClean="0">
                <a:latin typeface="Calibri" charset="0"/>
              </a:rPr>
              <a:t>stimulation </a:t>
            </a:r>
            <a:r>
              <a:rPr lang="fr-FR" sz="1800" dirty="0" err="1" smtClean="0">
                <a:latin typeface="Calibri" charset="0"/>
              </a:rPr>
              <a:t>placentaire</a:t>
            </a:r>
            <a:r>
              <a:rPr lang="fr-FR" sz="1800" dirty="0" smtClean="0">
                <a:latin typeface="Calibri" charset="0"/>
              </a:rPr>
              <a:t> de l’axe HPA </a:t>
            </a:r>
            <a:r>
              <a:rPr lang="fr-FR" sz="1800" dirty="0" err="1" smtClean="0">
                <a:latin typeface="Calibri" charset="0"/>
              </a:rPr>
              <a:t>foetal</a:t>
            </a:r>
            <a:endParaRPr lang="fr-FR" sz="1800" dirty="0">
              <a:latin typeface="Calibri" charset="0"/>
            </a:endParaRPr>
          </a:p>
        </p:txBody>
      </p:sp>
      <p:sp>
        <p:nvSpPr>
          <p:cNvPr id="19" name="ZoneTexte 36"/>
          <p:cNvSpPr txBox="1">
            <a:spLocks noChangeArrowheads="1"/>
          </p:cNvSpPr>
          <p:nvPr/>
        </p:nvSpPr>
        <p:spPr bwMode="auto">
          <a:xfrm rot="16200000">
            <a:off x="-915863" y="2220397"/>
            <a:ext cx="308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Calibri" charset="0"/>
              </a:rPr>
              <a:t>rapport cérébral fœtal GH/CRH</a:t>
            </a:r>
            <a:endParaRPr lang="fr-FR" sz="1800" dirty="0">
              <a:latin typeface="Calibri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33436" y="482600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Evolution placentaire et bascule de secrétion de cortisol foetal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14073" y="2916922"/>
            <a:ext cx="212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               placenta </a:t>
            </a:r>
          </a:p>
          <a:p>
            <a:r>
              <a:rPr lang="fr-FR">
                <a:solidFill>
                  <a:srgbClr val="FF0000"/>
                </a:solidFill>
              </a:rPr>
              <a:t>"soufflé au fromage"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816952" y="4384238"/>
            <a:ext cx="3612548" cy="1846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rétrocontrôle négatif de la stimulation acidosique-hypoxique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incluant une inhibition 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respiratoire extrême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= insuffisant</a:t>
            </a:r>
          </a:p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00125" y="2870756"/>
            <a:ext cx="1861019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dirty="0"/>
              <a:t>placenta "gavant"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811213" y="5688013"/>
            <a:ext cx="76596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 flipH="1" flipV="1">
            <a:off x="-1492249" y="3381375"/>
            <a:ext cx="46101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1567657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4320382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151688" y="5599113"/>
            <a:ext cx="1539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1000125" y="5694363"/>
            <a:ext cx="711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latin typeface="Calibri" charset="0"/>
              </a:rPr>
              <a:t>15</a:t>
            </a:r>
            <a:r>
              <a:rPr lang="fr-FR" sz="1800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semaines</a:t>
            </a:r>
            <a:r>
              <a:rPr lang="fr-FR" sz="1800" dirty="0" smtClean="0">
                <a:latin typeface="Calibri" charset="0"/>
              </a:rPr>
              <a:t>                                       </a:t>
            </a:r>
            <a:r>
              <a:rPr lang="fr-FR" sz="1800" dirty="0">
                <a:latin typeface="Calibri" charset="0"/>
              </a:rPr>
              <a:t>28</a:t>
            </a:r>
            <a:r>
              <a:rPr lang="fr-FR" sz="1800" dirty="0" smtClean="0">
                <a:latin typeface="Calibri" charset="0"/>
              </a:rPr>
              <a:t>                                                  39</a:t>
            </a:r>
            <a:endParaRPr lang="fr-FR" sz="1800" dirty="0">
              <a:latin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49500" y="1114145"/>
            <a:ext cx="961922" cy="369332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+mn-lt"/>
                <a:ea typeface="+mn-ea"/>
                <a:cs typeface="+mn-cs"/>
              </a:rPr>
              <a:t>inflation</a:t>
            </a: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6648450" y="32400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000090"/>
                </a:solidFill>
                <a:latin typeface="Calibri" charset="0"/>
              </a:rPr>
              <a:t>3200g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850900" y="2189163"/>
            <a:ext cx="6324600" cy="3433762"/>
          </a:xfrm>
          <a:custGeom>
            <a:avLst/>
            <a:gdLst>
              <a:gd name="connsiteX0" fmla="*/ 0 w 6324600"/>
              <a:gd name="connsiteY0" fmla="*/ 3433233 h 3433233"/>
              <a:gd name="connsiteX1" fmla="*/ 2870200 w 6324600"/>
              <a:gd name="connsiteY1" fmla="*/ 397933 h 3433233"/>
              <a:gd name="connsiteX2" fmla="*/ 6324600 w 6324600"/>
              <a:gd name="connsiteY2" fmla="*/ 1045633 h 3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4600" h="3433233">
                <a:moveTo>
                  <a:pt x="0" y="3433233"/>
                </a:moveTo>
                <a:cubicBezTo>
                  <a:pt x="908050" y="2114549"/>
                  <a:pt x="1816100" y="795866"/>
                  <a:pt x="2870200" y="397933"/>
                </a:cubicBezTo>
                <a:cubicBezTo>
                  <a:pt x="3924300" y="0"/>
                  <a:pt x="6324600" y="1045633"/>
                  <a:pt x="6324600" y="1045633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ZoneTexte 25"/>
          <p:cNvSpPr txBox="1">
            <a:spLocks noChangeArrowheads="1"/>
          </p:cNvSpPr>
          <p:nvPr/>
        </p:nvSpPr>
        <p:spPr bwMode="auto">
          <a:xfrm>
            <a:off x="6240076" y="1089025"/>
            <a:ext cx="22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placenta</a:t>
            </a:r>
          </a:p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 "brioche vendéenne"</a:t>
            </a:r>
            <a:endParaRPr lang="fr-FR" sz="1800" dirty="0" smtClean="0">
              <a:solidFill>
                <a:srgbClr val="00FB01"/>
              </a:solidFill>
              <a:latin typeface="Calibri" charset="0"/>
            </a:endParaRPr>
          </a:p>
          <a:p>
            <a:pPr algn="ctr"/>
            <a:r>
              <a:rPr lang="fr-FR" sz="1800" dirty="0">
                <a:solidFill>
                  <a:srgbClr val="00FB01"/>
                </a:solidFill>
                <a:latin typeface="Calibri" charset="0"/>
              </a:rPr>
              <a:t>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825500" y="1765299"/>
            <a:ext cx="7019925" cy="3781425"/>
          </a:xfrm>
          <a:custGeom>
            <a:avLst/>
            <a:gdLst>
              <a:gd name="connsiteX0" fmla="*/ 0 w 6413500"/>
              <a:gd name="connsiteY0" fmla="*/ 4150783 h 4150783"/>
              <a:gd name="connsiteX1" fmla="*/ 2171700 w 6413500"/>
              <a:gd name="connsiteY1" fmla="*/ 658283 h 4150783"/>
              <a:gd name="connsiteX2" fmla="*/ 6413500 w 6413500"/>
              <a:gd name="connsiteY2" fmla="*/ 201083 h 41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0" h="4150783">
                <a:moveTo>
                  <a:pt x="0" y="4150783"/>
                </a:moveTo>
                <a:cubicBezTo>
                  <a:pt x="551391" y="2733674"/>
                  <a:pt x="1102783" y="1316566"/>
                  <a:pt x="2171700" y="658283"/>
                </a:cubicBezTo>
                <a:cubicBezTo>
                  <a:pt x="3240617" y="0"/>
                  <a:pt x="6413500" y="201083"/>
                  <a:pt x="6413500" y="201083"/>
                </a:cubicBezTo>
              </a:path>
            </a:pathLst>
          </a:custGeom>
          <a:ln>
            <a:solidFill>
              <a:srgbClr val="00EF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5" name="ZoneTexte 18"/>
          <p:cNvSpPr txBox="1">
            <a:spLocks noChangeArrowheads="1"/>
          </p:cNvSpPr>
          <p:nvPr/>
        </p:nvSpPr>
        <p:spPr bwMode="auto">
          <a:xfrm>
            <a:off x="4346169" y="3762534"/>
            <a:ext cx="449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charset="0"/>
              </a:rPr>
              <a:t>                            future MSN</a:t>
            </a:r>
            <a:endParaRPr lang="fr-FR" sz="24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814387" y="2189164"/>
            <a:ext cx="5780367" cy="3498850"/>
          </a:xfrm>
          <a:custGeom>
            <a:avLst/>
            <a:gdLst>
              <a:gd name="connsiteX0" fmla="*/ 0 w 5882217"/>
              <a:gd name="connsiteY0" fmla="*/ 3539067 h 3539067"/>
              <a:gd name="connsiteX1" fmla="*/ 1435100 w 5882217"/>
              <a:gd name="connsiteY1" fmla="*/ 1151467 h 3539067"/>
              <a:gd name="connsiteX2" fmla="*/ 3200400 w 5882217"/>
              <a:gd name="connsiteY2" fmla="*/ 110067 h 3539067"/>
              <a:gd name="connsiteX3" fmla="*/ 4851400 w 5882217"/>
              <a:gd name="connsiteY3" fmla="*/ 491067 h 3539067"/>
              <a:gd name="connsiteX4" fmla="*/ 5727700 w 5882217"/>
              <a:gd name="connsiteY4" fmla="*/ 1468967 h 3539067"/>
              <a:gd name="connsiteX5" fmla="*/ 5778500 w 5882217"/>
              <a:gd name="connsiteY5" fmla="*/ 1545167 h 35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217" h="3539067">
                <a:moveTo>
                  <a:pt x="0" y="3539067"/>
                </a:moveTo>
                <a:cubicBezTo>
                  <a:pt x="450850" y="2631017"/>
                  <a:pt x="901700" y="1722967"/>
                  <a:pt x="1435100" y="1151467"/>
                </a:cubicBezTo>
                <a:cubicBezTo>
                  <a:pt x="1968500" y="579967"/>
                  <a:pt x="2631017" y="220134"/>
                  <a:pt x="3200400" y="110067"/>
                </a:cubicBezTo>
                <a:cubicBezTo>
                  <a:pt x="3769783" y="0"/>
                  <a:pt x="4430183" y="264584"/>
                  <a:pt x="4851400" y="491067"/>
                </a:cubicBezTo>
                <a:cubicBezTo>
                  <a:pt x="5272617" y="717550"/>
                  <a:pt x="5573183" y="1293284"/>
                  <a:pt x="5727700" y="1468967"/>
                </a:cubicBezTo>
                <a:cubicBezTo>
                  <a:pt x="5882217" y="1644650"/>
                  <a:pt x="5778500" y="1545167"/>
                  <a:pt x="5778500" y="1545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6260306" y="3318669"/>
            <a:ext cx="44100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38"/>
          <p:cNvSpPr txBox="1">
            <a:spLocks noChangeArrowheads="1"/>
          </p:cNvSpPr>
          <p:nvPr/>
        </p:nvSpPr>
        <p:spPr bwMode="auto">
          <a:xfrm rot="5400000">
            <a:off x="6525527" y="2139047"/>
            <a:ext cx="4524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Calibri" charset="0"/>
              </a:rPr>
              <a:t>apoptose</a:t>
            </a:r>
            <a:r>
              <a:rPr lang="fr-FR" dirty="0" smtClean="0">
                <a:latin typeface="Calibri" charset="0"/>
              </a:rPr>
              <a:t> placentaire</a:t>
            </a:r>
          </a:p>
          <a:p>
            <a:r>
              <a:rPr lang="fr-FR" sz="1800" dirty="0" smtClean="0">
                <a:latin typeface="Calibri" charset="0"/>
              </a:rPr>
              <a:t>stimulation </a:t>
            </a:r>
            <a:r>
              <a:rPr lang="fr-FR" sz="1800" dirty="0" err="1" smtClean="0">
                <a:latin typeface="Calibri" charset="0"/>
              </a:rPr>
              <a:t>plaecntaire</a:t>
            </a:r>
            <a:r>
              <a:rPr lang="fr-FR" sz="1800" dirty="0" smtClean="0">
                <a:latin typeface="Calibri" charset="0"/>
              </a:rPr>
              <a:t> de l’axe HPA </a:t>
            </a:r>
            <a:r>
              <a:rPr lang="fr-FR" sz="1800" dirty="0" err="1" smtClean="0">
                <a:latin typeface="Calibri" charset="0"/>
              </a:rPr>
              <a:t>foetal</a:t>
            </a:r>
            <a:endParaRPr lang="fr-FR" sz="1800" dirty="0">
              <a:latin typeface="Calibri" charset="0"/>
            </a:endParaRPr>
          </a:p>
        </p:txBody>
      </p:sp>
      <p:sp>
        <p:nvSpPr>
          <p:cNvPr id="19" name="ZoneTexte 36"/>
          <p:cNvSpPr txBox="1">
            <a:spLocks noChangeArrowheads="1"/>
          </p:cNvSpPr>
          <p:nvPr/>
        </p:nvSpPr>
        <p:spPr bwMode="auto">
          <a:xfrm rot="16200000">
            <a:off x="-915863" y="2220397"/>
            <a:ext cx="308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Calibri" charset="0"/>
              </a:rPr>
              <a:t>rapport cérébral fœtal GH/CRH</a:t>
            </a:r>
            <a:endParaRPr lang="fr-FR" sz="1800" dirty="0">
              <a:latin typeface="Calibri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33436" y="482600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Evolution placentaire et bascule de secrétion de cortisol foetal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14073" y="2916922"/>
            <a:ext cx="212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               placenta </a:t>
            </a:r>
          </a:p>
          <a:p>
            <a:r>
              <a:rPr lang="fr-FR">
                <a:solidFill>
                  <a:srgbClr val="FF0000"/>
                </a:solidFill>
              </a:rPr>
              <a:t>"soufflé au fromage"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0125" y="2870756"/>
            <a:ext cx="1861019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dirty="0"/>
              <a:t>placenta "gavant"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0517" y="4384238"/>
            <a:ext cx="42628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rétrocontrôle négatif extrême de la stimulation acidosique-hypoxique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incluant une inhibition respiratoire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= suffisant pour éviter la MIU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mais mécanisme possiblement 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résurgent en postnatal</a:t>
            </a:r>
          </a:p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62049" y="2044700"/>
            <a:ext cx="14478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/>
              <a:t>crescendo</a:t>
            </a:r>
          </a:p>
          <a:p>
            <a:pPr algn="ctr"/>
            <a:r>
              <a:rPr lang="fr-FR" sz="1600"/>
              <a:t>de cortisol</a:t>
            </a:r>
          </a:p>
          <a:p>
            <a:pPr algn="ctr"/>
            <a:r>
              <a:rPr lang="fr-FR" sz="1600"/>
              <a:t> foetal</a:t>
            </a: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225997" y="239067"/>
            <a:ext cx="6692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Le paradoxe de la préadaptation du </a:t>
            </a:r>
            <a:r>
              <a:rPr lang="fr-FR" sz="2400" dirty="0" smtClean="0"/>
              <a:t>fœtus</a:t>
            </a:r>
            <a:r>
              <a:rPr lang="fr-FR" sz="2400"/>
              <a:t> au travail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flipV="1">
            <a:off x="6524625" y="2139265"/>
            <a:ext cx="692150" cy="609600"/>
          </a:xfrm>
          <a:prstGeom prst="line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" name="Image 30" descr="flamm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894" y="2044700"/>
            <a:ext cx="1279624" cy="958483"/>
          </a:xfrm>
          <a:prstGeom prst="rect">
            <a:avLst/>
          </a:prstGeom>
        </p:spPr>
      </p:pic>
      <p:pic>
        <p:nvPicPr>
          <p:cNvPr id="32" name="Image 31" descr="icebe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633738"/>
            <a:ext cx="1145318" cy="115416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385949" y="971034"/>
            <a:ext cx="5605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Consommation moyenne d'oxygène probablement stable,</a:t>
            </a:r>
          </a:p>
          <a:p>
            <a:r>
              <a:rPr lang="fr-FR"/>
              <a:t>                                              mais ..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225997" y="3721100"/>
            <a:ext cx="2551051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/>
              <a:t>rétrocontrôle négatif </a:t>
            </a:r>
          </a:p>
          <a:p>
            <a:pPr algn="ctr"/>
            <a:r>
              <a:rPr lang="fr-FR" sz="1600"/>
              <a:t>à la stimulation hypoxique</a:t>
            </a:r>
            <a:endParaRPr lang="fr-FR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2833749" y="2044700"/>
            <a:ext cx="14478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600"/>
              <a:t>crescendo de</a:t>
            </a:r>
          </a:p>
          <a:p>
            <a:pPr algn="ctr"/>
            <a:r>
              <a:rPr lang="fr-FR" sz="1600"/>
              <a:t>décharges</a:t>
            </a:r>
          </a:p>
          <a:p>
            <a:pPr algn="ctr"/>
            <a:r>
              <a:rPr lang="fr-FR" sz="1600"/>
              <a:t>d'adrénaline</a:t>
            </a:r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4902200" y="2102534"/>
            <a:ext cx="158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consommation</a:t>
            </a:r>
          </a:p>
          <a:p>
            <a:r>
              <a:rPr lang="fr-FR">
                <a:solidFill>
                  <a:srgbClr val="FF0000"/>
                </a:solidFill>
              </a:rPr>
              <a:t>d'oxygène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02200" y="3875038"/>
            <a:ext cx="158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8000"/>
                </a:solidFill>
              </a:rPr>
              <a:t>consommation</a:t>
            </a:r>
          </a:p>
          <a:p>
            <a:r>
              <a:rPr lang="fr-FR">
                <a:solidFill>
                  <a:srgbClr val="008000"/>
                </a:solidFill>
              </a:rPr>
              <a:t>d'oxygène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6524625" y="4025899"/>
            <a:ext cx="692150" cy="495469"/>
          </a:xfrm>
          <a:prstGeom prst="line">
            <a:avLst/>
          </a:prstGeom>
          <a:noFill/>
          <a:ln w="984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2141599" y="2616032"/>
            <a:ext cx="692150" cy="0"/>
          </a:xfrm>
          <a:prstGeom prst="line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311996" y="5549900"/>
            <a:ext cx="686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Le </a:t>
            </a:r>
            <a:r>
              <a:rPr lang="fr-FR" dirty="0" smtClean="0"/>
              <a:t>fœtus</a:t>
            </a:r>
            <a:r>
              <a:rPr lang="fr-FR"/>
              <a:t> se met lui même "en difficulté" via le cortisol et l'adrénaline ...</a:t>
            </a:r>
          </a:p>
          <a:p>
            <a:pPr algn="ctr"/>
            <a:r>
              <a:rPr lang="fr-FR"/>
              <a:t>afin d' augmenter ses performances en rétrocontrôle négatif 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800" y="1119069"/>
            <a:ext cx="548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/>
              <a:t>Fluctuations</a:t>
            </a:r>
            <a:r>
              <a:rPr lang="fr-FR" sz="1800" dirty="0" smtClean="0"/>
              <a:t> de la consommation </a:t>
            </a:r>
            <a:r>
              <a:rPr lang="fr-FR" sz="1800" dirty="0" err="1" smtClean="0"/>
              <a:t>foetale</a:t>
            </a:r>
            <a:endParaRPr lang="fr-FR" sz="20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194300" y="1985903"/>
            <a:ext cx="210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49900" y="206210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b="1" dirty="0"/>
              <a:t> </a:t>
            </a:r>
            <a:r>
              <a:rPr lang="fr-FR" sz="1800" dirty="0"/>
              <a:t>6 à 72 </a:t>
            </a:r>
            <a:r>
              <a:rPr lang="fr-FR" sz="1800" dirty="0" smtClean="0"/>
              <a:t>heures</a:t>
            </a:r>
            <a:endParaRPr lang="fr-FR" sz="18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724400" y="1119069"/>
            <a:ext cx="354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  </a:t>
            </a:r>
            <a:r>
              <a:rPr lang="fr-FR" sz="2000" dirty="0" smtClean="0">
                <a:solidFill>
                  <a:srgbClr val="000000"/>
                </a:solidFill>
              </a:rPr>
              <a:t> seuil                         parturition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>
            <a:off x="571500" y="2416055"/>
            <a:ext cx="7696200" cy="1635245"/>
          </a:xfrm>
          <a:custGeom>
            <a:avLst/>
            <a:gdLst>
              <a:gd name="T0" fmla="*/ 0 w 4848"/>
              <a:gd name="T1" fmla="*/ 2147483647 h 416"/>
              <a:gd name="T2" fmla="*/ 2147483647 w 4848"/>
              <a:gd name="T3" fmla="*/ 2147483647 h 416"/>
              <a:gd name="T4" fmla="*/ 2147483647 w 4848"/>
              <a:gd name="T5" fmla="*/ 2147483647 h 416"/>
              <a:gd name="T6" fmla="*/ 2147483647 w 4848"/>
              <a:gd name="T7" fmla="*/ 2147483647 h 416"/>
              <a:gd name="T8" fmla="*/ 2147483647 w 4848"/>
              <a:gd name="T9" fmla="*/ 2147483647 h 416"/>
              <a:gd name="T10" fmla="*/ 2147483647 w 4848"/>
              <a:gd name="T11" fmla="*/ 2147483647 h 416"/>
              <a:gd name="T12" fmla="*/ 2147483647 w 4848"/>
              <a:gd name="T13" fmla="*/ 2147483647 h 416"/>
              <a:gd name="T14" fmla="*/ 2147483647 w 4848"/>
              <a:gd name="T15" fmla="*/ 2147483647 h 416"/>
              <a:gd name="T16" fmla="*/ 2147483647 w 4848"/>
              <a:gd name="T17" fmla="*/ 2147483647 h 416"/>
              <a:gd name="T18" fmla="*/ 2147483647 w 4848"/>
              <a:gd name="T19" fmla="*/ 2147483647 h 416"/>
              <a:gd name="T20" fmla="*/ 2147483647 w 4848"/>
              <a:gd name="T21" fmla="*/ 2147483647 h 416"/>
              <a:gd name="T22" fmla="*/ 2147483647 w 4848"/>
              <a:gd name="T23" fmla="*/ 2147483647 h 416"/>
              <a:gd name="T24" fmla="*/ 2147483647 w 4848"/>
              <a:gd name="T25" fmla="*/ 2147483647 h 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48"/>
              <a:gd name="T40" fmla="*/ 0 h 416"/>
              <a:gd name="T41" fmla="*/ 4848 w 4848"/>
              <a:gd name="T42" fmla="*/ 416 h 4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48" h="416">
                <a:moveTo>
                  <a:pt x="0" y="8"/>
                </a:moveTo>
                <a:cubicBezTo>
                  <a:pt x="56" y="100"/>
                  <a:pt x="112" y="192"/>
                  <a:pt x="240" y="200"/>
                </a:cubicBezTo>
                <a:cubicBezTo>
                  <a:pt x="368" y="208"/>
                  <a:pt x="624" y="56"/>
                  <a:pt x="768" y="56"/>
                </a:cubicBezTo>
                <a:cubicBezTo>
                  <a:pt x="912" y="56"/>
                  <a:pt x="1008" y="208"/>
                  <a:pt x="1104" y="200"/>
                </a:cubicBezTo>
                <a:cubicBezTo>
                  <a:pt x="1200" y="192"/>
                  <a:pt x="1272" y="16"/>
                  <a:pt x="1344" y="8"/>
                </a:cubicBezTo>
                <a:cubicBezTo>
                  <a:pt x="1416" y="0"/>
                  <a:pt x="1448" y="136"/>
                  <a:pt x="1536" y="152"/>
                </a:cubicBezTo>
                <a:cubicBezTo>
                  <a:pt x="1624" y="168"/>
                  <a:pt x="1776" y="80"/>
                  <a:pt x="1872" y="104"/>
                </a:cubicBezTo>
                <a:cubicBezTo>
                  <a:pt x="1968" y="128"/>
                  <a:pt x="2024" y="312"/>
                  <a:pt x="2112" y="296"/>
                </a:cubicBezTo>
                <a:cubicBezTo>
                  <a:pt x="2200" y="280"/>
                  <a:pt x="2280" y="0"/>
                  <a:pt x="2400" y="8"/>
                </a:cubicBezTo>
                <a:cubicBezTo>
                  <a:pt x="2520" y="16"/>
                  <a:pt x="2672" y="336"/>
                  <a:pt x="2832" y="344"/>
                </a:cubicBezTo>
                <a:cubicBezTo>
                  <a:pt x="2992" y="352"/>
                  <a:pt x="3200" y="48"/>
                  <a:pt x="3360" y="56"/>
                </a:cubicBezTo>
                <a:cubicBezTo>
                  <a:pt x="3520" y="64"/>
                  <a:pt x="3544" y="368"/>
                  <a:pt x="3792" y="392"/>
                </a:cubicBezTo>
                <a:cubicBezTo>
                  <a:pt x="4040" y="416"/>
                  <a:pt x="4672" y="232"/>
                  <a:pt x="4848" y="20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113337" y="1695390"/>
            <a:ext cx="0" cy="1663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065868" y="2562225"/>
            <a:ext cx="283632" cy="520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800100" y="2555756"/>
            <a:ext cx="254000" cy="52716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2876412" y="2431990"/>
            <a:ext cx="277950" cy="47631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3686174" y="2698750"/>
            <a:ext cx="229235" cy="68256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4803776" y="2254250"/>
            <a:ext cx="389264" cy="126670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317500" y="318850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 smtClean="0"/>
              <a:t>Modélisation de l’intrication </a:t>
            </a:r>
            <a:r>
              <a:rPr lang="fr-FR" b="1" dirty="0" smtClean="0"/>
              <a:t>cortisol </a:t>
            </a:r>
            <a:r>
              <a:rPr lang="fr-FR" b="1" dirty="0"/>
              <a:t>fœtal </a:t>
            </a:r>
            <a:r>
              <a:rPr lang="fr-FR" b="1" dirty="0" smtClean="0"/>
              <a:t>/ stimulation </a:t>
            </a:r>
            <a:r>
              <a:rPr lang="fr-FR" sz="1800" b="1" dirty="0" smtClean="0"/>
              <a:t>hypoxique en </a:t>
            </a:r>
            <a:r>
              <a:rPr lang="fr-FR" sz="1800" b="1" dirty="0" err="1" smtClean="0"/>
              <a:t>antepartum</a:t>
            </a:r>
            <a:endParaRPr lang="fr-FR" sz="1800" b="1" dirty="0" smtClean="0"/>
          </a:p>
          <a:p>
            <a:r>
              <a:rPr lang="fr-FR" sz="1400" dirty="0" smtClean="0"/>
              <a:t> </a:t>
            </a:r>
          </a:p>
          <a:p>
            <a:r>
              <a:rPr lang="fr-FR" sz="1400" dirty="0" smtClean="0"/>
              <a:t> </a:t>
            </a:r>
          </a:p>
        </p:txBody>
      </p:sp>
      <p:sp>
        <p:nvSpPr>
          <p:cNvPr id="18" name="ZoneTexte 20"/>
          <p:cNvSpPr txBox="1">
            <a:spLocks noChangeArrowheads="1"/>
          </p:cNvSpPr>
          <p:nvPr/>
        </p:nvSpPr>
        <p:spPr bwMode="auto">
          <a:xfrm>
            <a:off x="-120650" y="3835262"/>
            <a:ext cx="2825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smtClean="0"/>
              <a:t>   colibri</a:t>
            </a:r>
            <a:endParaRPr lang="fr-FR" sz="1400" i="1" dirty="0" smtClean="0"/>
          </a:p>
          <a:p>
            <a:pPr algn="ctr"/>
            <a:r>
              <a:rPr lang="fr-FR" sz="1400" dirty="0" smtClean="0"/>
              <a:t> forme "</a:t>
            </a:r>
            <a:r>
              <a:rPr lang="fr-FR" sz="1400" dirty="0"/>
              <a:t>anti</a:t>
            </a:r>
            <a:r>
              <a:rPr lang="fr-FR" sz="1400" dirty="0" smtClean="0"/>
              <a:t>-</a:t>
            </a:r>
            <a:r>
              <a:rPr lang="fr-FR" sz="1400" dirty="0" err="1" smtClean="0"/>
              <a:t>hyperoxie</a:t>
            </a:r>
            <a:r>
              <a:rPr lang="fr-FR" sz="1400" dirty="0" smtClean="0"/>
              <a:t>"</a:t>
            </a:r>
          </a:p>
          <a:p>
            <a:pPr algn="ctr"/>
            <a:r>
              <a:rPr lang="fr-FR" sz="1400" dirty="0" smtClean="0"/>
              <a:t>ou "pro-stimulation hypoxique"</a:t>
            </a:r>
          </a:p>
          <a:p>
            <a:pPr algn="ctr"/>
            <a:r>
              <a:rPr lang="fr-FR" sz="1400" dirty="0" smtClean="0"/>
              <a:t>cortisol-induite</a:t>
            </a:r>
            <a:endParaRPr lang="fr-FR" sz="1400" dirty="0"/>
          </a:p>
        </p:txBody>
      </p:sp>
      <p:sp>
        <p:nvSpPr>
          <p:cNvPr id="19" name="ZoneTexte 21"/>
          <p:cNvSpPr txBox="1">
            <a:spLocks noChangeArrowheads="1"/>
          </p:cNvSpPr>
          <p:nvPr/>
        </p:nvSpPr>
        <p:spPr bwMode="auto">
          <a:xfrm>
            <a:off x="3154362" y="4265494"/>
            <a:ext cx="270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           </a:t>
            </a:r>
            <a:r>
              <a:rPr lang="fr-FR" sz="1400" dirty="0" smtClean="0"/>
              <a:t> paresseux</a:t>
            </a:r>
            <a:endParaRPr lang="fr-FR" sz="1400" i="1" dirty="0" smtClean="0"/>
          </a:p>
          <a:p>
            <a:r>
              <a:rPr lang="fr-FR" sz="1400" dirty="0" smtClean="0"/>
              <a:t>forme "</a:t>
            </a:r>
            <a:r>
              <a:rPr lang="fr-FR" sz="1400" dirty="0" err="1"/>
              <a:t>anti</a:t>
            </a:r>
            <a:r>
              <a:rPr lang="fr-FR" sz="1400" dirty="0" err="1" smtClean="0"/>
              <a:t>-hypoxie</a:t>
            </a:r>
            <a:r>
              <a:rPr lang="fr-FR" sz="1400" dirty="0" smtClean="0"/>
              <a:t>"</a:t>
            </a:r>
            <a:endParaRPr lang="fr-FR" sz="1400" dirty="0"/>
          </a:p>
        </p:txBody>
      </p:sp>
      <p:cxnSp>
        <p:nvCxnSpPr>
          <p:cNvPr id="20" name="Connecteur droit 19"/>
          <p:cNvCxnSpPr/>
          <p:nvPr/>
        </p:nvCxnSpPr>
        <p:spPr>
          <a:xfrm rot="10800000" flipV="1">
            <a:off x="2197101" y="3076456"/>
            <a:ext cx="1718311" cy="101770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3927538" y="3557529"/>
            <a:ext cx="861891" cy="55403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30"/>
          <p:cNvSpPr txBox="1">
            <a:spLocks noChangeArrowheads="1"/>
          </p:cNvSpPr>
          <p:nvPr/>
        </p:nvSpPr>
        <p:spPr bwMode="auto">
          <a:xfrm>
            <a:off x="704987" y="1796812"/>
            <a:ext cx="2171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</a:t>
            </a:r>
            <a:r>
              <a:rPr lang="fr-FR" sz="1800" dirty="0" smtClean="0">
                <a:solidFill>
                  <a:srgbClr val="FF0000"/>
                </a:solidFill>
              </a:rPr>
              <a:t>écharges de cortisol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7366000" y="1695390"/>
            <a:ext cx="0" cy="170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Image 26" descr="colibr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4845923"/>
            <a:ext cx="2032000" cy="1627219"/>
          </a:xfrm>
          <a:prstGeom prst="rect">
            <a:avLst/>
          </a:prstGeom>
        </p:spPr>
      </p:pic>
      <p:pic>
        <p:nvPicPr>
          <p:cNvPr id="30" name="Image 29" descr="colibr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05" y="2810497"/>
            <a:ext cx="332117" cy="265959"/>
          </a:xfrm>
          <a:prstGeom prst="rect">
            <a:avLst/>
          </a:prstGeom>
        </p:spPr>
      </p:pic>
      <p:pic>
        <p:nvPicPr>
          <p:cNvPr id="32" name="Image 31" descr="paresseu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845923"/>
            <a:ext cx="2487940" cy="1652147"/>
          </a:xfrm>
          <a:prstGeom prst="rect">
            <a:avLst/>
          </a:prstGeom>
        </p:spPr>
      </p:pic>
      <p:pic>
        <p:nvPicPr>
          <p:cNvPr id="33" name="Image 32" descr="paresseu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3135193"/>
            <a:ext cx="404190" cy="268407"/>
          </a:xfrm>
          <a:prstGeom prst="rect">
            <a:avLst/>
          </a:prstGeom>
        </p:spPr>
      </p:pic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442749" y="1515944"/>
            <a:ext cx="128752" cy="90011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6688667" y="3968750"/>
            <a:ext cx="1579033" cy="82550"/>
          </a:xfrm>
          <a:custGeom>
            <a:avLst/>
            <a:gdLst>
              <a:gd name="connsiteX0" fmla="*/ 0 w 1579033"/>
              <a:gd name="connsiteY0" fmla="*/ 0 h 82550"/>
              <a:gd name="connsiteX1" fmla="*/ 1193800 w 1579033"/>
              <a:gd name="connsiteY1" fmla="*/ 12700 h 82550"/>
              <a:gd name="connsiteX2" fmla="*/ 1524000 w 1579033"/>
              <a:gd name="connsiteY2" fmla="*/ 76200 h 82550"/>
              <a:gd name="connsiteX3" fmla="*/ 1524000 w 1579033"/>
              <a:gd name="connsiteY3" fmla="*/ 5080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033" h="82550">
                <a:moveTo>
                  <a:pt x="0" y="0"/>
                </a:moveTo>
                <a:cubicBezTo>
                  <a:pt x="469900" y="0"/>
                  <a:pt x="939800" y="0"/>
                  <a:pt x="1193800" y="12700"/>
                </a:cubicBezTo>
                <a:cubicBezTo>
                  <a:pt x="1447800" y="25400"/>
                  <a:pt x="1468967" y="69850"/>
                  <a:pt x="1524000" y="76200"/>
                </a:cubicBezTo>
                <a:cubicBezTo>
                  <a:pt x="1579033" y="82550"/>
                  <a:pt x="1524000" y="50800"/>
                  <a:pt x="1524000" y="50800"/>
                </a:cubicBezTo>
              </a:path>
            </a:pathLst>
          </a:cu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641167" y="3135193"/>
            <a:ext cx="1058333" cy="7000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773333" y="3520955"/>
            <a:ext cx="1058333" cy="4096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64042" y="194437"/>
            <a:ext cx="653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Séquelles postnatales de la physiologie prénatale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1405" y="4280221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stimulation </a:t>
            </a:r>
          </a:p>
          <a:p>
            <a:pPr algn="ctr"/>
            <a:r>
              <a:rPr lang="fr-FR" b="1" dirty="0" smtClean="0"/>
              <a:t>acidosique-hypoxique </a:t>
            </a:r>
          </a:p>
          <a:p>
            <a:pPr algn="ctr"/>
            <a:r>
              <a:rPr lang="fr-FR" b="1" dirty="0" smtClean="0"/>
              <a:t> postnatale physiologique</a:t>
            </a:r>
          </a:p>
          <a:p>
            <a:pPr algn="ctr"/>
            <a:r>
              <a:rPr lang="fr-FR" b="1" dirty="0" smtClean="0"/>
              <a:t>dans des conditions comparables</a:t>
            </a:r>
          </a:p>
          <a:p>
            <a:pPr algn="ctr"/>
            <a:r>
              <a:rPr lang="fr-FR" b="1" dirty="0" smtClean="0"/>
              <a:t>(pic de cortisol nocturne)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 </a:t>
            </a:r>
            <a:r>
              <a:rPr lang="fr-FR" dirty="0" smtClean="0"/>
              <a:t>                             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51028" y="653027"/>
            <a:ext cx="460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consommation d'énergie </a:t>
            </a:r>
          </a:p>
          <a:p>
            <a:pPr algn="ctr"/>
            <a:r>
              <a:rPr lang="fr-FR" dirty="0" smtClean="0"/>
              <a:t>malgré baisse des mouvements</a:t>
            </a:r>
            <a:r>
              <a:rPr lang="fr-FR" dirty="0"/>
              <a:t> </a:t>
            </a:r>
            <a:r>
              <a:rPr lang="fr-FR" dirty="0" smtClean="0"/>
              <a:t>respiratoires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3107" y="1224865"/>
            <a:ext cx="27818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crescendo de cortisol fœtal </a:t>
            </a:r>
          </a:p>
          <a:p>
            <a:r>
              <a:rPr lang="fr-FR" b="1" dirty="0" smtClean="0"/>
              <a:t> d'origine  placentaire</a:t>
            </a:r>
          </a:p>
          <a:p>
            <a:endParaRPr lang="fr-FR" b="1" dirty="0"/>
          </a:p>
          <a:p>
            <a:endParaRPr lang="fr-FR" b="1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5452635" y="2240855"/>
            <a:ext cx="2852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rétrocontrôle négatif</a:t>
            </a:r>
          </a:p>
          <a:p>
            <a:r>
              <a:rPr lang="fr-FR" dirty="0" smtClean="0"/>
              <a:t>consommation</a:t>
            </a:r>
          </a:p>
          <a:p>
            <a:r>
              <a:rPr lang="fr-FR" dirty="0" smtClean="0"/>
              <a:t>    d’énergie</a:t>
            </a:r>
            <a:endParaRPr lang="fr-FR" dirty="0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 flipV="1">
            <a:off x="7255487" y="656102"/>
            <a:ext cx="343890" cy="32534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664042" y="3449224"/>
            <a:ext cx="700203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51405" y="3164185"/>
            <a:ext cx="1423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8000"/>
                </a:solidFill>
              </a:rPr>
              <a:t>naissance</a:t>
            </a:r>
            <a:endParaRPr lang="fr-FR" sz="2400" b="1" dirty="0">
              <a:solidFill>
                <a:srgbClr val="008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3503605" y="754458"/>
            <a:ext cx="0" cy="56597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" name="Image 21" descr="fetal_20_week_fetus_s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028" y="1955126"/>
            <a:ext cx="1605296" cy="1090820"/>
          </a:xfrm>
          <a:prstGeom prst="rect">
            <a:avLst/>
          </a:prstGeom>
        </p:spPr>
      </p:pic>
      <p:pic>
        <p:nvPicPr>
          <p:cNvPr id="23" name="Image 22" descr="sommei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578" y="3923268"/>
            <a:ext cx="1308543" cy="133247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768884" y="3449224"/>
            <a:ext cx="4375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résurgence délétère  post-natale</a:t>
            </a:r>
          </a:p>
          <a:p>
            <a:pPr algn="ctr"/>
            <a:r>
              <a:rPr lang="fr-FR" sz="2400" b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du rétrocontr</a:t>
            </a:r>
            <a:r>
              <a:rPr lang="fr-FR" sz="2400" b="1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rPr>
              <a:t>ôle négatif</a:t>
            </a:r>
            <a:endParaRPr lang="fr-FR" sz="2400" b="1" dirty="0">
              <a:ln>
                <a:solidFill>
                  <a:srgbClr val="660066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36448" y="5196006"/>
            <a:ext cx="4607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seulement pour l'acidose  </a:t>
            </a:r>
            <a:r>
              <a:rPr lang="fr-FR" b="1">
                <a:solidFill>
                  <a:srgbClr val="FF0000"/>
                </a:solidFill>
              </a:rPr>
              <a:t>apnée du sommeil</a:t>
            </a:r>
            <a:r>
              <a:rPr lang="fr-FR" b="1"/>
              <a:t> </a:t>
            </a:r>
          </a:p>
          <a:p>
            <a:endParaRPr lang="fr-FR" b="1"/>
          </a:p>
          <a:p>
            <a:r>
              <a:rPr lang="fr-FR" b="1"/>
              <a:t>aussi pour l'hypoxie       </a:t>
            </a:r>
          </a:p>
          <a:p>
            <a:r>
              <a:rPr lang="fr-FR" b="1"/>
              <a:t>avec intégralité                        </a:t>
            </a:r>
            <a:r>
              <a:rPr lang="fr-FR" b="1">
                <a:solidFill>
                  <a:srgbClr val="FF0000"/>
                </a:solidFill>
              </a:rPr>
              <a:t> MSN</a:t>
            </a:r>
          </a:p>
          <a:p>
            <a:r>
              <a:rPr lang="fr-FR" b="1"/>
              <a:t>du mécanisme "bifide"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23694" y="1585794"/>
            <a:ext cx="33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stimulation acidosique-hypoxique</a:t>
            </a:r>
            <a:endParaRPr lang="fr-FR" dirty="0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7082349" y="2782215"/>
            <a:ext cx="230055" cy="336551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1084" y="2284012"/>
            <a:ext cx="81395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/>
          </a:p>
          <a:p>
            <a:r>
              <a:rPr lang="fr-FR" sz="2000" b="1" dirty="0" smtClean="0"/>
              <a:t>Vie fœtale, naissance, vie post-natale, dangers: comment çà marche ?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Monitoring: rien n'arrrive par hasard !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Premières preuves ...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Vers d'autres preuves et amorcer la prévention ?</a:t>
            </a:r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75779" y="915862"/>
            <a:ext cx="74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Plan</a:t>
            </a:r>
            <a:endParaRPr lang="fr-FR" sz="2400" b="1" dirty="0"/>
          </a:p>
        </p:txBody>
      </p:sp>
      <p:pic>
        <p:nvPicPr>
          <p:cNvPr id="11" name="Image 10" descr="sommei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14" y="454197"/>
            <a:ext cx="1481964" cy="1509072"/>
          </a:xfrm>
          <a:prstGeom prst="rect">
            <a:avLst/>
          </a:prstGeom>
        </p:spPr>
      </p:pic>
      <p:pic>
        <p:nvPicPr>
          <p:cNvPr id="13" name="Image 12" descr="fetal_20_week_fetus_s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84" y="606598"/>
            <a:ext cx="1996533" cy="135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52600" y="996434"/>
            <a:ext cx="63553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Pourquoi le pic de MSN est-il situé aux environs de 4 mois ?</a:t>
            </a:r>
          </a:p>
          <a:p>
            <a:endParaRPr lang="fr-FR" sz="2000"/>
          </a:p>
          <a:p>
            <a:endParaRPr lang="fr-FR" sz="2000"/>
          </a:p>
          <a:p>
            <a:r>
              <a:rPr lang="fr-FR" sz="2000"/>
              <a:t>A cause de la mise en place du sommeil nocturne</a:t>
            </a:r>
          </a:p>
          <a:p>
            <a:r>
              <a:rPr lang="fr-FR" sz="2000"/>
              <a:t>et son corrolaire, les pics de cortisol de fin de nuit</a:t>
            </a:r>
          </a:p>
          <a:p>
            <a:endParaRPr lang="fr-FR" sz="2000"/>
          </a:p>
          <a:p>
            <a:endParaRPr lang="fr-FR" sz="2000"/>
          </a:p>
          <a:p>
            <a:r>
              <a:rPr lang="fr-FR" sz="2000"/>
              <a:t>"Chaque nuit, on refait sa vie de foetus"</a:t>
            </a:r>
          </a:p>
        </p:txBody>
      </p:sp>
      <p:pic>
        <p:nvPicPr>
          <p:cNvPr id="5" name="Image 4" descr="sommei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493888"/>
            <a:ext cx="1308543" cy="1332479"/>
          </a:xfrm>
          <a:prstGeom prst="rect">
            <a:avLst/>
          </a:prstGeom>
        </p:spPr>
      </p:pic>
      <p:pic>
        <p:nvPicPr>
          <p:cNvPr id="6" name="Image 5" descr="sommeiladult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66" y="4493888"/>
            <a:ext cx="1785796" cy="13324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3600" y="822504"/>
            <a:ext cx="635502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Compte tenu des données postnatales </a:t>
            </a:r>
          </a:p>
          <a:p>
            <a:r>
              <a:rPr lang="fr-FR"/>
              <a:t>- neurohormonologie du sommeil</a:t>
            </a:r>
          </a:p>
          <a:p>
            <a:r>
              <a:rPr lang="fr-FR"/>
              <a:t>- mort subite du nourrisson</a:t>
            </a:r>
          </a:p>
          <a:p>
            <a:r>
              <a:rPr lang="fr-FR"/>
              <a:t>- plongée en apnée, etc</a:t>
            </a:r>
          </a:p>
          <a:p>
            <a:r>
              <a:rPr lang="fr-FR"/>
              <a:t>il est a priori</a:t>
            </a:r>
          </a:p>
          <a:p>
            <a:endParaRPr lang="fr-FR" b="1"/>
          </a:p>
          <a:p>
            <a:r>
              <a:rPr lang="fr-FR" b="1"/>
              <a:t>            </a:t>
            </a:r>
            <a:r>
              <a:rPr lang="fr-FR" sz="3200" b="1"/>
              <a:t> QUASI IMPOSSIBLE</a:t>
            </a:r>
          </a:p>
          <a:p>
            <a:endParaRPr lang="fr-FR" sz="3200" b="1"/>
          </a:p>
          <a:p>
            <a:r>
              <a:rPr lang="fr-FR" sz="3200" b="1"/>
              <a:t>que ces modifications n'aient pas de </a:t>
            </a:r>
          </a:p>
          <a:p>
            <a:r>
              <a:rPr lang="fr-FR" sz="3200" b="1"/>
              <a:t>traduction lisible sur le RCF</a:t>
            </a:r>
          </a:p>
        </p:txBody>
      </p:sp>
      <p:pic>
        <p:nvPicPr>
          <p:cNvPr id="5" name="Image 4" descr="colibr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68" y="822504"/>
            <a:ext cx="1772787" cy="1419642"/>
          </a:xfrm>
          <a:prstGeom prst="rect">
            <a:avLst/>
          </a:prstGeom>
        </p:spPr>
      </p:pic>
      <p:pic>
        <p:nvPicPr>
          <p:cNvPr id="9" name="Image 8" descr="smallad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25" y="5040712"/>
            <a:ext cx="1365250" cy="1446268"/>
          </a:xfrm>
          <a:prstGeom prst="rect">
            <a:avLst/>
          </a:prstGeom>
        </p:spPr>
      </p:pic>
      <p:pic>
        <p:nvPicPr>
          <p:cNvPr id="10" name="Image 9" descr="bigad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775" y="5044664"/>
            <a:ext cx="1471220" cy="1442316"/>
          </a:xfrm>
          <a:prstGeom prst="rect">
            <a:avLst/>
          </a:prstGeom>
        </p:spPr>
      </p:pic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8211875" y="5126757"/>
            <a:ext cx="0" cy="412122"/>
          </a:xfrm>
          <a:prstGeom prst="lin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2000"/>
          </a:p>
        </p:txBody>
      </p:sp>
      <p:pic>
        <p:nvPicPr>
          <p:cNvPr id="8" name="Image 7" descr="paresseu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655" y="822504"/>
            <a:ext cx="2132340" cy="1416006"/>
          </a:xfrm>
          <a:prstGeom prst="rect">
            <a:avLst/>
          </a:prstGeom>
        </p:spPr>
      </p:pic>
      <p:pic>
        <p:nvPicPr>
          <p:cNvPr id="12" name="Image 11" descr="flamme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218" y="5332818"/>
            <a:ext cx="1540866" cy="1154162"/>
          </a:xfrm>
          <a:prstGeom prst="rect">
            <a:avLst/>
          </a:prstGeom>
        </p:spPr>
      </p:pic>
      <p:pic>
        <p:nvPicPr>
          <p:cNvPr id="13" name="Image 12" descr="iceber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5332818"/>
            <a:ext cx="1145318" cy="11541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07296" y="37068"/>
            <a:ext cx="578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Monitoring antepartum : tracés normaux en analyse classie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4084" y="984934"/>
            <a:ext cx="18424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éveil</a:t>
            </a:r>
            <a:r>
              <a:rPr lang="fr-FR"/>
              <a:t> (rare) </a:t>
            </a:r>
          </a:p>
          <a:p>
            <a:r>
              <a:rPr lang="fr-FR"/>
              <a:t>placenta "gavant"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" y="3084899"/>
            <a:ext cx="23202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 </a:t>
            </a:r>
            <a:r>
              <a:rPr lang="fr-FR" sz="2400" b="1"/>
              <a:t>sommeil actif </a:t>
            </a:r>
            <a:r>
              <a:rPr lang="fr-FR"/>
              <a:t>: </a:t>
            </a:r>
          </a:p>
          <a:p>
            <a:r>
              <a:rPr lang="fr-FR"/>
              <a:t>variabilité inter-foetale</a:t>
            </a:r>
          </a:p>
        </p:txBody>
      </p:sp>
      <p:pic>
        <p:nvPicPr>
          <p:cNvPr id="9" name="Image 8" descr="SC1.RC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7365"/>
            <a:ext cx="9144000" cy="993775"/>
          </a:xfrm>
          <a:prstGeom prst="rect">
            <a:avLst/>
          </a:prstGeom>
        </p:spPr>
      </p:pic>
      <p:pic>
        <p:nvPicPr>
          <p:cNvPr id="11" name="Image 10" descr="as-adr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456" y="2281644"/>
            <a:ext cx="4848416" cy="1190219"/>
          </a:xfrm>
          <a:prstGeom prst="rect">
            <a:avLst/>
          </a:prstGeom>
        </p:spPr>
      </p:pic>
      <p:pic>
        <p:nvPicPr>
          <p:cNvPr id="12" name="Image 11" descr="as-nora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456" y="3471863"/>
            <a:ext cx="4546600" cy="15018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4084" y="4965700"/>
            <a:ext cx="789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  <a:p>
            <a:r>
              <a:rPr lang="fr-FR"/>
              <a:t> </a:t>
            </a:r>
            <a:r>
              <a:rPr lang="fr-FR" sz="2400" b="1"/>
              <a:t>sommeil calme </a:t>
            </a:r>
          </a:p>
          <a:p>
            <a:r>
              <a:rPr lang="fr-FR"/>
              <a:t>                                                                          PatternA</a:t>
            </a:r>
          </a:p>
        </p:txBody>
      </p:sp>
      <p:pic>
        <p:nvPicPr>
          <p:cNvPr id="14" name="Image 13" descr="eveil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556" y="591066"/>
            <a:ext cx="5270500" cy="1427427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2316505" y="2753996"/>
            <a:ext cx="1036295" cy="66180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316505" y="3415802"/>
            <a:ext cx="1036295" cy="58469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76245" y="175735"/>
            <a:ext cx="430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Principale lacune de la méthologie classique</a:t>
            </a:r>
          </a:p>
        </p:txBody>
      </p:sp>
      <p:pic>
        <p:nvPicPr>
          <p:cNvPr id="6" name="Image 5" descr="rcf-vctbass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04" y="2284096"/>
            <a:ext cx="4956696" cy="1485900"/>
          </a:xfrm>
          <a:prstGeom prst="rect">
            <a:avLst/>
          </a:prstGeom>
        </p:spPr>
      </p:pic>
      <p:pic>
        <p:nvPicPr>
          <p:cNvPr id="7" name="Image 6" descr="as-adr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7" y="914399"/>
            <a:ext cx="4848416" cy="1190219"/>
          </a:xfrm>
          <a:prstGeom prst="rect">
            <a:avLst/>
          </a:prstGeom>
        </p:spPr>
      </p:pic>
      <p:pic>
        <p:nvPicPr>
          <p:cNvPr id="8" name="Image 7" descr="as-nora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97" y="3938346"/>
            <a:ext cx="4546600" cy="150187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617545" y="2109152"/>
            <a:ext cx="1569759" cy="429896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93649" y="5440225"/>
            <a:ext cx="2039164" cy="42047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23000" y="526053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insuffisance 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placentaire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 à variabilité </a:t>
            </a:r>
          </a:p>
          <a:p>
            <a:pPr algn="ctr"/>
            <a:r>
              <a:rPr lang="fr-FR" b="1">
                <a:solidFill>
                  <a:srgbClr val="FF0000"/>
                </a:solidFill>
              </a:rPr>
              <a:t>non effondrée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3188" y="545067"/>
            <a:ext cx="86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tracé anterpartum de référence                                     hyperstimulation hypoxique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32813" y="5506761"/>
            <a:ext cx="89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730997" y="629127"/>
            <a:ext cx="0" cy="558552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pa&amp;spik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84" y="3748392"/>
            <a:ext cx="2364950" cy="2866051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426817" y="4720404"/>
            <a:ext cx="13994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 smtClean="0"/>
              <a:t> </a:t>
            </a:r>
            <a:r>
              <a:rPr lang="fr-FR" sz="1800" dirty="0" err="1" smtClean="0"/>
              <a:t>PatternA</a:t>
            </a:r>
            <a:endParaRPr lang="fr-FR" sz="1800" dirty="0" smtClean="0"/>
          </a:p>
          <a:p>
            <a:pPr algn="ctr"/>
            <a:r>
              <a:rPr lang="fr-FR" dirty="0" smtClean="0"/>
              <a:t>paroxystique</a:t>
            </a:r>
            <a:endParaRPr lang="fr-FR" sz="1800" dirty="0" smtClean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694930" y="5520505"/>
            <a:ext cx="14927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Amas de</a:t>
            </a:r>
            <a:r>
              <a:rPr lang="fr-FR" sz="1800" dirty="0" smtClean="0"/>
              <a:t> </a:t>
            </a:r>
            <a:endParaRPr lang="fr-FR" sz="1800" dirty="0"/>
          </a:p>
          <a:p>
            <a:r>
              <a:rPr lang="fr-FR" sz="1800" dirty="0"/>
              <a:t>  </a:t>
            </a:r>
            <a:r>
              <a:rPr lang="fr-FR" sz="1800" dirty="0" err="1" smtClean="0"/>
              <a:t>spikes</a:t>
            </a:r>
            <a:endParaRPr lang="fr-FR" sz="1800" dirty="0" smtClean="0"/>
          </a:p>
          <a:p>
            <a:r>
              <a:rPr lang="fr-FR" dirty="0" smtClean="0"/>
              <a:t>paroxystiques</a:t>
            </a:r>
            <a:endParaRPr lang="fr-FR" sz="1800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231302" y="4902465"/>
            <a:ext cx="1588" cy="661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824699" y="4902465"/>
            <a:ext cx="1585" cy="101913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790102" y="5897448"/>
            <a:ext cx="1034597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59234" y="240724"/>
            <a:ext cx="497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Nouvelle entité sémiologique (double)</a:t>
            </a:r>
            <a:endParaRPr lang="fr-FR" sz="2400" dirty="0"/>
          </a:p>
        </p:txBody>
      </p:sp>
      <p:pic>
        <p:nvPicPr>
          <p:cNvPr id="26" name="Image 25" descr="kerang.nouvsemi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250"/>
            <a:ext cx="9144000" cy="2451100"/>
          </a:xfrm>
          <a:prstGeom prst="rect">
            <a:avLst/>
          </a:prstGeom>
        </p:spPr>
      </p:pic>
      <p:pic>
        <p:nvPicPr>
          <p:cNvPr id="12" name="Image 11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97" y="2401358"/>
            <a:ext cx="6604000" cy="254000"/>
          </a:xfrm>
          <a:prstGeom prst="rect">
            <a:avLst/>
          </a:prstGeom>
        </p:spPr>
      </p:pic>
      <p:pic>
        <p:nvPicPr>
          <p:cNvPr id="13" name="Image 12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763" y="2401358"/>
            <a:ext cx="66040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s-adr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7839"/>
            <a:ext cx="9144000" cy="2244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70933" y="598100"/>
            <a:ext cx="607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/>
              <a:t>le "push-pull" sympathique-parasympathique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0911" y="1469935"/>
            <a:ext cx="243317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rgbClr val="0000FF"/>
                </a:solidFill>
              </a:rPr>
              <a:t>ParaSympathique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4127500" y="2318714"/>
            <a:ext cx="0" cy="1616400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H="1" flipV="1">
            <a:off x="3886200" y="3935114"/>
            <a:ext cx="0" cy="1626781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94056" y="5792727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Adrénaline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ypertonie.spik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17913" y="1347627"/>
            <a:ext cx="6172200" cy="3962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47511" y="691634"/>
            <a:ext cx="4353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 "push-push" noradrénergique</a:t>
            </a:r>
            <a:endParaRPr lang="fr-FR" sz="2400" b="1" dirty="0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V="1">
            <a:off x="3073401" y="5106827"/>
            <a:ext cx="0" cy="406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235200" y="3661935"/>
            <a:ext cx="24878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FF0000"/>
                </a:solidFill>
              </a:rPr>
              <a:t>Noradrénaline</a:t>
            </a:r>
          </a:p>
          <a:p>
            <a:pPr algn="ctr"/>
            <a:r>
              <a:rPr lang="fr-FR" sz="2000" b="1">
                <a:solidFill>
                  <a:srgbClr val="FF0000"/>
                </a:solidFill>
              </a:rPr>
              <a:t>HTA - barorécepteurs</a:t>
            </a:r>
          </a:p>
          <a:p>
            <a:pPr algn="ctr"/>
            <a:r>
              <a:rPr lang="fr-FR" sz="2000" b="1">
                <a:solidFill>
                  <a:srgbClr val="0000FF"/>
                </a:solidFill>
              </a:rPr>
              <a:t>ParaS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50222" y="3395614"/>
            <a:ext cx="13077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0000FF"/>
                </a:solidFill>
              </a:rPr>
              <a:t>ParaS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8665" y="5606534"/>
            <a:ext cx="765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hypertonie utérine reproduisant la stimulation hypoxique du plongeur en apnée</a:t>
            </a: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V="1">
            <a:off x="3310467" y="3255535"/>
            <a:ext cx="0" cy="4064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V="1">
            <a:off x="5630333" y="2995413"/>
            <a:ext cx="0" cy="406400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1231900" y="2705099"/>
            <a:ext cx="1003300" cy="1219933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71445" y="3925032"/>
            <a:ext cx="9209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rgbClr val="008000"/>
                </a:solidFill>
              </a:rPr>
              <a:t>Adré</a:t>
            </a:r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5943600" y="3538109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185172" y="3538109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flipV="1">
            <a:off x="3872682" y="4409294"/>
            <a:ext cx="178345" cy="168304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52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225" y="1876925"/>
            <a:ext cx="91217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3548063" y="3734300"/>
            <a:ext cx="1112837" cy="1111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44550" y="3739062"/>
            <a:ext cx="62706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599113" y="3735887"/>
            <a:ext cx="627062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007225" y="3740650"/>
            <a:ext cx="801688" cy="476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312738" y="3734300"/>
            <a:ext cx="86629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>
                <a:latin typeface="Calibri" charset="0"/>
              </a:rPr>
              <a:t>             1                                                       1,6                           2,3                        1,4       </a:t>
            </a:r>
            <a:r>
              <a:rPr lang="fr-FR" sz="900" dirty="0">
                <a:latin typeface="Calibri" charset="0"/>
              </a:rPr>
              <a:t>(STV)</a:t>
            </a:r>
          </a:p>
          <a:p>
            <a:pPr eaLnBrk="1" hangingPunct="1"/>
            <a:r>
              <a:rPr lang="fr-FR" sz="900" dirty="0">
                <a:latin typeface="Calibri" charset="0"/>
              </a:rPr>
              <a:t>(STV&lt;1bpm/mn)                                                              </a:t>
            </a:r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844550" y="822711"/>
            <a:ext cx="7258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Calibri" charset="0"/>
              </a:rPr>
              <a:t>Discordance entre variabilité et consommation d'énergie</a:t>
            </a:r>
          </a:p>
        </p:txBody>
      </p:sp>
      <p:pic>
        <p:nvPicPr>
          <p:cNvPr id="1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43575"/>
            <a:ext cx="723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uble flèche horizontale 15"/>
          <p:cNvSpPr/>
          <p:nvPr/>
        </p:nvSpPr>
        <p:spPr>
          <a:xfrm>
            <a:off x="3136900" y="3162314"/>
            <a:ext cx="3302000" cy="83546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0" y="3745412"/>
            <a:ext cx="111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variabilité</a:t>
            </a:r>
          </a:p>
        </p:txBody>
      </p:sp>
      <p:pic>
        <p:nvPicPr>
          <p:cNvPr id="18" name="Image 17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863" y="3419445"/>
            <a:ext cx="6604000" cy="254000"/>
          </a:xfrm>
          <a:prstGeom prst="rect">
            <a:avLst/>
          </a:prstGeom>
        </p:spPr>
      </p:pic>
      <p:sp>
        <p:nvSpPr>
          <p:cNvPr id="19" name="Line 40"/>
          <p:cNvSpPr>
            <a:spLocks noChangeShapeType="1"/>
          </p:cNvSpPr>
          <p:nvPr/>
        </p:nvSpPr>
        <p:spPr bwMode="auto">
          <a:xfrm flipH="1" flipV="1">
            <a:off x="1959253" y="2897276"/>
            <a:ext cx="0" cy="201992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31875" y="4917196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051388" y="4917196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Nora</a:t>
            </a: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flipH="1" flipV="1">
            <a:off x="4994275" y="3270648"/>
            <a:ext cx="0" cy="164654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3.RC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2094487"/>
            <a:ext cx="8871566" cy="127202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5989" y="4676452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Nora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38244" y="4676452"/>
            <a:ext cx="8944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rgbClr val="0000FF"/>
                </a:solidFill>
              </a:rPr>
              <a:t>ParaS</a:t>
            </a: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H="1" flipV="1">
            <a:off x="3289300" y="2798450"/>
            <a:ext cx="1041400" cy="164654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 flipV="1">
            <a:off x="5147733" y="2798451"/>
            <a:ext cx="1185334" cy="1646547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H="1" flipV="1">
            <a:off x="6485467" y="2688382"/>
            <a:ext cx="0" cy="1756615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V="1">
            <a:off x="4660900" y="2952957"/>
            <a:ext cx="1104905" cy="1492041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6693" y="1012146"/>
            <a:ext cx="748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Instabilité parxoxystique salvatrice (spontanée): exemple 1</a:t>
            </a:r>
            <a:endParaRPr lang="fr-FR" sz="240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 flipV="1">
            <a:off x="673100" y="2425700"/>
            <a:ext cx="337934" cy="201929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3933" y="4727252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</a:t>
            </a: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6932690" y="4861889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7111035" y="4861889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epaspeci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28134" y="1750810"/>
            <a:ext cx="7305169" cy="2077617"/>
          </a:xfrm>
          <a:prstGeom prst="rect">
            <a:avLst/>
          </a:prstGeom>
        </p:spPr>
      </p:pic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4267200" y="3312574"/>
            <a:ext cx="0" cy="1286933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 flipV="1">
            <a:off x="5147733" y="2798451"/>
            <a:ext cx="890511" cy="1801055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 flipV="1">
            <a:off x="6485467" y="2688382"/>
            <a:ext cx="0" cy="1911123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V="1">
            <a:off x="4538133" y="3184959"/>
            <a:ext cx="1227672" cy="1414547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V="1">
            <a:off x="885990" y="2159000"/>
            <a:ext cx="650709" cy="2548681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933" y="4676452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45989" y="4676452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Nora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859899" y="4724417"/>
            <a:ext cx="8944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rgbClr val="0000FF"/>
                </a:solidFill>
              </a:rPr>
              <a:t>ParaS</a:t>
            </a: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754345" y="4909854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6932690" y="4909854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56693" y="1012146"/>
            <a:ext cx="748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Instabilité parxoxystique salvatrice (spontanée): exemple 2</a:t>
            </a:r>
            <a:endParaRPr lang="fr-FR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99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286" y="529272"/>
            <a:ext cx="6509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Pendant les 2 premiers trimestres, çà </a:t>
            </a:r>
            <a:r>
              <a:rPr lang="fr-FR" sz="2400" dirty="0" smtClean="0"/>
              <a:t>pousse ! </a:t>
            </a:r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</a:t>
            </a:r>
            <a:r>
              <a:rPr lang="fr-FR" sz="2400" dirty="0" smtClean="0"/>
              <a:t>ais</a:t>
            </a:r>
            <a:r>
              <a:rPr lang="fr-FR" sz="2400" dirty="0"/>
              <a:t>, au fait,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le placenta  est-il plutôt ...</a:t>
            </a:r>
          </a:p>
        </p:txBody>
      </p:sp>
      <p:pic>
        <p:nvPicPr>
          <p:cNvPr id="5" name="Image 4" descr="moteu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59150"/>
            <a:ext cx="2844800" cy="2857500"/>
          </a:xfrm>
          <a:prstGeom prst="rect">
            <a:avLst/>
          </a:prstGeom>
        </p:spPr>
      </p:pic>
      <p:pic>
        <p:nvPicPr>
          <p:cNvPr id="6" name="Image 5" descr="filtr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336" y="3359150"/>
            <a:ext cx="2857500" cy="2857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44600" y="2806700"/>
            <a:ext cx="72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  un moteur (?)                  ou                      un filtre ?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stabma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1725" y="2086525"/>
            <a:ext cx="9013385" cy="23584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27099" y="5419358"/>
            <a:ext cx="1984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V="1">
            <a:off x="4470558" y="3131250"/>
            <a:ext cx="342905" cy="2133599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H="1" flipV="1">
            <a:off x="5150008" y="2987319"/>
            <a:ext cx="965201" cy="2277531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H="1" flipV="1">
            <a:off x="5429410" y="3040452"/>
            <a:ext cx="863600" cy="2224398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V="1">
            <a:off x="4642011" y="3131250"/>
            <a:ext cx="984250" cy="21336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V="1">
            <a:off x="1161110" y="2877252"/>
            <a:ext cx="948219" cy="229680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V="1">
            <a:off x="4527136" y="3040452"/>
            <a:ext cx="745641" cy="213360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37643" y="6203434"/>
            <a:ext cx="693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Le ParaS est trop inhibé pour permettre à la Nora d'être bradycardisante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5264849"/>
            <a:ext cx="1984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 faible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41009" y="5265471"/>
            <a:ext cx="8944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rgbClr val="0000FF"/>
                </a:solidFill>
              </a:rPr>
              <a:t>ParaS</a:t>
            </a:r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>
            <a:off x="6735455" y="5450908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6913800" y="5450908"/>
            <a:ext cx="178345" cy="184152"/>
          </a:xfrm>
          <a:prstGeom prst="lin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170923" y="5219561"/>
            <a:ext cx="26700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Nora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sans bradycardie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33335" y="1012146"/>
            <a:ext cx="6127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Instabilité parxoxystique salvatrice (spontanée): </a:t>
            </a:r>
          </a:p>
          <a:p>
            <a:pPr algn="ctr"/>
            <a:r>
              <a:rPr lang="fr-FR" sz="2400" dirty="0" smtClean="0"/>
              <a:t>contexte insuffisance placentaire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oraAdr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9144000" cy="5314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51561" y="393700"/>
            <a:ext cx="5692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/>
              <a:t>Rapport Noradrénaline/Adrénaline</a:t>
            </a:r>
          </a:p>
          <a:p>
            <a:pPr algn="ctr"/>
            <a:r>
              <a:rPr lang="fr-FR" sz="2400"/>
              <a:t>génèse prénatale du syndrome métabolique</a:t>
            </a: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 flipV="1">
            <a:off x="2202066" y="2425700"/>
            <a:ext cx="807834" cy="104140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4633" y="2906236"/>
            <a:ext cx="40216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Adrénaline dominante</a:t>
            </a:r>
          </a:p>
          <a:p>
            <a:pPr algn="ctr"/>
            <a:r>
              <a:rPr lang="fr-FR" sz="2400" b="1">
                <a:solidFill>
                  <a:srgbClr val="008000"/>
                </a:solidFill>
              </a:rPr>
              <a:t>&amp; variabilité basse</a:t>
            </a: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 flipV="1">
            <a:off x="1440066" y="2273300"/>
            <a:ext cx="1366634" cy="119380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H="1" flipV="1">
            <a:off x="2882900" y="2084864"/>
            <a:ext cx="127000" cy="119380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540000" y="5090636"/>
            <a:ext cx="40216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</a:rPr>
              <a:t>Noradrénaline dominante</a:t>
            </a:r>
          </a:p>
          <a:p>
            <a:pPr algn="ctr"/>
            <a:r>
              <a:rPr lang="fr-FR" sz="240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</a:rPr>
              <a:t>&amp; variabilité haute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3.RC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319274"/>
            <a:ext cx="6908800" cy="990600"/>
          </a:xfrm>
          <a:prstGeom prst="rect">
            <a:avLst/>
          </a:prstGeom>
        </p:spPr>
      </p:pic>
      <p:pic>
        <p:nvPicPr>
          <p:cNvPr id="7" name="Image 6" descr="SC4.RC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288"/>
            <a:ext cx="9144000" cy="981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73500" y="3581956"/>
            <a:ext cx="215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SC climat Nora (rare)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84400" y="234251"/>
            <a:ext cx="486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Les 4 formes de sommeil calme comportemental</a:t>
            </a:r>
          </a:p>
        </p:txBody>
      </p:sp>
      <p:pic>
        <p:nvPicPr>
          <p:cNvPr id="12" name="Image 11" descr="SC1.RCF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9998"/>
            <a:ext cx="9144000" cy="993775"/>
          </a:xfrm>
          <a:prstGeom prst="rect">
            <a:avLst/>
          </a:prstGeom>
        </p:spPr>
      </p:pic>
      <p:pic>
        <p:nvPicPr>
          <p:cNvPr id="15" name="Image 14" descr="sc-predomspike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38400"/>
            <a:ext cx="8864600" cy="9525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05100" y="4932363"/>
            <a:ext cx="526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SC instable (rare): risque de MSN (cf étude de Pincus)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73500" y="60358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SC climat Adré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403600" y="20690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SC climat équilibré Nora/Adré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pa&amp;spik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84" y="3748392"/>
            <a:ext cx="2364950" cy="2866051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426817" y="4720404"/>
            <a:ext cx="13994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 smtClean="0"/>
              <a:t> </a:t>
            </a:r>
            <a:r>
              <a:rPr lang="fr-FR" sz="1800" dirty="0" err="1" smtClean="0"/>
              <a:t>PatternA</a:t>
            </a:r>
            <a:endParaRPr lang="fr-FR" sz="1800" dirty="0" smtClean="0"/>
          </a:p>
          <a:p>
            <a:pPr algn="ctr"/>
            <a:r>
              <a:rPr lang="fr-FR" dirty="0" smtClean="0"/>
              <a:t>paroxystique</a:t>
            </a:r>
            <a:endParaRPr lang="fr-FR" sz="1800" dirty="0" smtClean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694930" y="5520505"/>
            <a:ext cx="14927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Amas de</a:t>
            </a:r>
            <a:r>
              <a:rPr lang="fr-FR" sz="1800" dirty="0" smtClean="0"/>
              <a:t> </a:t>
            </a:r>
            <a:endParaRPr lang="fr-FR" sz="1800" dirty="0"/>
          </a:p>
          <a:p>
            <a:r>
              <a:rPr lang="fr-FR" sz="1800" dirty="0"/>
              <a:t>  </a:t>
            </a:r>
            <a:r>
              <a:rPr lang="fr-FR" sz="1800" dirty="0" err="1" smtClean="0"/>
              <a:t>spikes</a:t>
            </a:r>
            <a:endParaRPr lang="fr-FR" sz="1800" dirty="0" smtClean="0"/>
          </a:p>
          <a:p>
            <a:r>
              <a:rPr lang="fr-FR" dirty="0" smtClean="0"/>
              <a:t>paroxystiques</a:t>
            </a:r>
            <a:endParaRPr lang="fr-FR" sz="1800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231302" y="4902465"/>
            <a:ext cx="1588" cy="6618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824699" y="4902465"/>
            <a:ext cx="1585" cy="101913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790102" y="5897448"/>
            <a:ext cx="1034597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212397" y="240724"/>
            <a:ext cx="74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Introduction du nouvel indice: "variabilité de la variabilité"</a:t>
            </a:r>
            <a:endParaRPr lang="fr-FR" sz="2400" dirty="0"/>
          </a:p>
        </p:txBody>
      </p:sp>
      <p:pic>
        <p:nvPicPr>
          <p:cNvPr id="26" name="Image 25" descr="kerang.nouvsemi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250"/>
            <a:ext cx="9144000" cy="2451100"/>
          </a:xfrm>
          <a:prstGeom prst="rect">
            <a:avLst/>
          </a:prstGeom>
        </p:spPr>
      </p:pic>
      <p:pic>
        <p:nvPicPr>
          <p:cNvPr id="12" name="Image 11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97" y="2401358"/>
            <a:ext cx="6604000" cy="254000"/>
          </a:xfrm>
          <a:prstGeom prst="rect">
            <a:avLst/>
          </a:prstGeom>
        </p:spPr>
      </p:pic>
      <p:pic>
        <p:nvPicPr>
          <p:cNvPr id="13" name="Image 12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2324100"/>
            <a:ext cx="6604000" cy="254000"/>
          </a:xfrm>
          <a:prstGeom prst="rect">
            <a:avLst/>
          </a:prstGeom>
        </p:spPr>
      </p:pic>
      <p:pic>
        <p:nvPicPr>
          <p:cNvPr id="14" name="Image 13" descr="cache.ros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763" y="2401358"/>
            <a:ext cx="6604000" cy="25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0300" y="475734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Etude préliminaire: premiers résultats</a:t>
            </a:r>
          </a:p>
        </p:txBody>
      </p:sp>
      <p:pic>
        <p:nvPicPr>
          <p:cNvPr id="3" name="Image 2" descr="signif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7" y="1104900"/>
            <a:ext cx="4300773" cy="49022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559660" y="4229100"/>
            <a:ext cx="977900" cy="469900"/>
          </a:xfrm>
          <a:prstGeom prst="ellipse">
            <a:avLst/>
          </a:prstGeom>
          <a:solidFill>
            <a:schemeClr val="bg1">
              <a:alpha val="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559660" y="5029200"/>
            <a:ext cx="977900" cy="469900"/>
          </a:xfrm>
          <a:prstGeom prst="ellipse">
            <a:avLst/>
          </a:prstGeom>
          <a:solidFill>
            <a:schemeClr val="bg1">
              <a:alpha val="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euvesMS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00100"/>
            <a:ext cx="8026400" cy="56491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87700" y="355600"/>
            <a:ext cx="201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Arguments biblio ...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82449" y="3203574"/>
            <a:ext cx="344397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/>
              <a:t>Mécanisme délétère débutant</a:t>
            </a:r>
          </a:p>
          <a:p>
            <a:pPr algn="ctr"/>
            <a:r>
              <a:rPr lang="fr-FR" sz="1050"/>
              <a:t>par l'amas de spikes</a:t>
            </a:r>
          </a:p>
          <a:p>
            <a:pPr algn="ctr"/>
            <a:r>
              <a:rPr lang="fr-FR" sz="1050"/>
              <a:t>ou le Pattern A paroxystique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782449" y="3775891"/>
            <a:ext cx="3443976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>
            <a:off x="811213" y="5688013"/>
            <a:ext cx="76596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 flipH="1" flipV="1">
            <a:off x="-1492249" y="3381375"/>
            <a:ext cx="46101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5400000">
            <a:off x="1567657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4320382" y="5607844"/>
            <a:ext cx="1714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151688" y="5599113"/>
            <a:ext cx="1539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1000125" y="5694363"/>
            <a:ext cx="7116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latin typeface="Calibri" charset="0"/>
              </a:rPr>
              <a:t>15</a:t>
            </a:r>
            <a:r>
              <a:rPr lang="fr-FR" sz="1800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semaines</a:t>
            </a:r>
            <a:r>
              <a:rPr lang="fr-FR" sz="1800" dirty="0" smtClean="0">
                <a:latin typeface="Calibri" charset="0"/>
              </a:rPr>
              <a:t>                                       </a:t>
            </a:r>
            <a:r>
              <a:rPr lang="fr-FR" sz="1800" dirty="0">
                <a:latin typeface="Calibri" charset="0"/>
              </a:rPr>
              <a:t>28</a:t>
            </a:r>
            <a:r>
              <a:rPr lang="fr-FR" sz="1800" dirty="0" smtClean="0">
                <a:latin typeface="Calibri" charset="0"/>
              </a:rPr>
              <a:t>                                                  39</a:t>
            </a:r>
            <a:endParaRPr lang="fr-FR" sz="1800" dirty="0">
              <a:latin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49500" y="1114145"/>
            <a:ext cx="961922" cy="369332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+mn-lt"/>
                <a:ea typeface="+mn-ea"/>
                <a:cs typeface="+mn-cs"/>
              </a:rPr>
              <a:t>inflation</a:t>
            </a: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6648450" y="32400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rgbClr val="000090"/>
                </a:solidFill>
                <a:latin typeface="Calibri" charset="0"/>
              </a:rPr>
              <a:t>3200g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850900" y="2189163"/>
            <a:ext cx="6324600" cy="3433762"/>
          </a:xfrm>
          <a:custGeom>
            <a:avLst/>
            <a:gdLst>
              <a:gd name="connsiteX0" fmla="*/ 0 w 6324600"/>
              <a:gd name="connsiteY0" fmla="*/ 3433233 h 3433233"/>
              <a:gd name="connsiteX1" fmla="*/ 2870200 w 6324600"/>
              <a:gd name="connsiteY1" fmla="*/ 397933 h 3433233"/>
              <a:gd name="connsiteX2" fmla="*/ 6324600 w 6324600"/>
              <a:gd name="connsiteY2" fmla="*/ 1045633 h 34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4600" h="3433233">
                <a:moveTo>
                  <a:pt x="0" y="3433233"/>
                </a:moveTo>
                <a:cubicBezTo>
                  <a:pt x="908050" y="2114549"/>
                  <a:pt x="1816100" y="795866"/>
                  <a:pt x="2870200" y="397933"/>
                </a:cubicBezTo>
                <a:cubicBezTo>
                  <a:pt x="3924300" y="0"/>
                  <a:pt x="6324600" y="1045633"/>
                  <a:pt x="6324600" y="1045633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3" name="ZoneTexte 25"/>
          <p:cNvSpPr txBox="1">
            <a:spLocks noChangeArrowheads="1"/>
          </p:cNvSpPr>
          <p:nvPr/>
        </p:nvSpPr>
        <p:spPr bwMode="auto">
          <a:xfrm>
            <a:off x="6240076" y="1089025"/>
            <a:ext cx="22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placenta</a:t>
            </a:r>
          </a:p>
          <a:p>
            <a:pPr algn="ctr"/>
            <a:r>
              <a:rPr lang="fr-FR" dirty="0" smtClean="0">
                <a:solidFill>
                  <a:srgbClr val="00FB01"/>
                </a:solidFill>
                <a:latin typeface="Calibri" charset="0"/>
              </a:rPr>
              <a:t> "brioche vendéenne"</a:t>
            </a:r>
            <a:endParaRPr lang="fr-FR" sz="1800" dirty="0" smtClean="0">
              <a:solidFill>
                <a:srgbClr val="00FB01"/>
              </a:solidFill>
              <a:latin typeface="Calibri" charset="0"/>
            </a:endParaRPr>
          </a:p>
          <a:p>
            <a:pPr algn="ctr"/>
            <a:r>
              <a:rPr lang="fr-FR" sz="1800" dirty="0">
                <a:solidFill>
                  <a:srgbClr val="00FB01"/>
                </a:solidFill>
                <a:latin typeface="Calibri" charset="0"/>
              </a:rPr>
              <a:t>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825500" y="1765299"/>
            <a:ext cx="7019925" cy="3781425"/>
          </a:xfrm>
          <a:custGeom>
            <a:avLst/>
            <a:gdLst>
              <a:gd name="connsiteX0" fmla="*/ 0 w 6413500"/>
              <a:gd name="connsiteY0" fmla="*/ 4150783 h 4150783"/>
              <a:gd name="connsiteX1" fmla="*/ 2171700 w 6413500"/>
              <a:gd name="connsiteY1" fmla="*/ 658283 h 4150783"/>
              <a:gd name="connsiteX2" fmla="*/ 6413500 w 6413500"/>
              <a:gd name="connsiteY2" fmla="*/ 201083 h 41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0" h="4150783">
                <a:moveTo>
                  <a:pt x="0" y="4150783"/>
                </a:moveTo>
                <a:cubicBezTo>
                  <a:pt x="551391" y="2733674"/>
                  <a:pt x="1102783" y="1316566"/>
                  <a:pt x="2171700" y="658283"/>
                </a:cubicBezTo>
                <a:cubicBezTo>
                  <a:pt x="3240617" y="0"/>
                  <a:pt x="6413500" y="201083"/>
                  <a:pt x="6413500" y="201083"/>
                </a:cubicBezTo>
              </a:path>
            </a:pathLst>
          </a:custGeom>
          <a:ln>
            <a:solidFill>
              <a:srgbClr val="00EF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5" name="ZoneTexte 18"/>
          <p:cNvSpPr txBox="1">
            <a:spLocks noChangeArrowheads="1"/>
          </p:cNvSpPr>
          <p:nvPr/>
        </p:nvSpPr>
        <p:spPr bwMode="auto">
          <a:xfrm>
            <a:off x="4346169" y="3762534"/>
            <a:ext cx="4497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charset="0"/>
              </a:rPr>
              <a:t>à l'extrême: </a:t>
            </a:r>
            <a:r>
              <a:rPr lang="fr-FR" sz="2400" b="1" dirty="0" smtClean="0">
                <a:solidFill>
                  <a:srgbClr val="FF0000"/>
                </a:solidFill>
                <a:latin typeface="Calibri" charset="0"/>
              </a:rPr>
              <a:t>MIU </a:t>
            </a:r>
            <a:r>
              <a:rPr lang="fr-FR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fr-FR" dirty="0" smtClean="0">
                <a:solidFill>
                  <a:srgbClr val="FF6600"/>
                </a:solidFill>
                <a:latin typeface="Calibri" charset="0"/>
              </a:rPr>
              <a:t>      ou  </a:t>
            </a:r>
            <a:r>
              <a:rPr lang="fr-FR" sz="2400" b="1" dirty="0" smtClean="0">
                <a:solidFill>
                  <a:srgbClr val="FF0000"/>
                </a:solidFill>
                <a:latin typeface="Calibri" charset="0"/>
              </a:rPr>
              <a:t>future MSN</a:t>
            </a:r>
            <a:endParaRPr lang="fr-FR" sz="24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814387" y="2189164"/>
            <a:ext cx="5780367" cy="3498850"/>
          </a:xfrm>
          <a:custGeom>
            <a:avLst/>
            <a:gdLst>
              <a:gd name="connsiteX0" fmla="*/ 0 w 5882217"/>
              <a:gd name="connsiteY0" fmla="*/ 3539067 h 3539067"/>
              <a:gd name="connsiteX1" fmla="*/ 1435100 w 5882217"/>
              <a:gd name="connsiteY1" fmla="*/ 1151467 h 3539067"/>
              <a:gd name="connsiteX2" fmla="*/ 3200400 w 5882217"/>
              <a:gd name="connsiteY2" fmla="*/ 110067 h 3539067"/>
              <a:gd name="connsiteX3" fmla="*/ 4851400 w 5882217"/>
              <a:gd name="connsiteY3" fmla="*/ 491067 h 3539067"/>
              <a:gd name="connsiteX4" fmla="*/ 5727700 w 5882217"/>
              <a:gd name="connsiteY4" fmla="*/ 1468967 h 3539067"/>
              <a:gd name="connsiteX5" fmla="*/ 5778500 w 5882217"/>
              <a:gd name="connsiteY5" fmla="*/ 1545167 h 353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217" h="3539067">
                <a:moveTo>
                  <a:pt x="0" y="3539067"/>
                </a:moveTo>
                <a:cubicBezTo>
                  <a:pt x="450850" y="2631017"/>
                  <a:pt x="901700" y="1722967"/>
                  <a:pt x="1435100" y="1151467"/>
                </a:cubicBezTo>
                <a:cubicBezTo>
                  <a:pt x="1968500" y="579967"/>
                  <a:pt x="2631017" y="220134"/>
                  <a:pt x="3200400" y="110067"/>
                </a:cubicBezTo>
                <a:cubicBezTo>
                  <a:pt x="3769783" y="0"/>
                  <a:pt x="4430183" y="264584"/>
                  <a:pt x="4851400" y="491067"/>
                </a:cubicBezTo>
                <a:cubicBezTo>
                  <a:pt x="5272617" y="717550"/>
                  <a:pt x="5573183" y="1293284"/>
                  <a:pt x="5727700" y="1468967"/>
                </a:cubicBezTo>
                <a:cubicBezTo>
                  <a:pt x="5882217" y="1644650"/>
                  <a:pt x="5778500" y="1545167"/>
                  <a:pt x="5778500" y="1545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6260306" y="3318669"/>
            <a:ext cx="44100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36"/>
          <p:cNvSpPr txBox="1">
            <a:spLocks noChangeArrowheads="1"/>
          </p:cNvSpPr>
          <p:nvPr/>
        </p:nvSpPr>
        <p:spPr bwMode="auto">
          <a:xfrm rot="16200000">
            <a:off x="-915863" y="2220397"/>
            <a:ext cx="308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Calibri" charset="0"/>
              </a:rPr>
              <a:t>rapport cérébral fœtal GH/CRH</a:t>
            </a:r>
            <a:endParaRPr lang="fr-FR" sz="1800" dirty="0">
              <a:latin typeface="Calibri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33436" y="482600"/>
            <a:ext cx="594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Evolution placentaire et bascule de secrétion de cortisol foetal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14073" y="2916922"/>
            <a:ext cx="212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               placenta </a:t>
            </a:r>
          </a:p>
          <a:p>
            <a:r>
              <a:rPr lang="fr-FR">
                <a:solidFill>
                  <a:srgbClr val="FF0000"/>
                </a:solidFill>
              </a:rPr>
              <a:t>"soufflé au fromage"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114073" y="4423201"/>
            <a:ext cx="44364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/>
              <a:t>mêmes lésions histologiques</a:t>
            </a:r>
          </a:p>
          <a:p>
            <a:pPr algn="ctr"/>
            <a:r>
              <a:rPr lang="fr-FR" sz="2800" b="1"/>
              <a:t>des centres respiratoires</a:t>
            </a:r>
          </a:p>
          <a:p>
            <a:pPr algn="ctr"/>
            <a:r>
              <a:rPr lang="fr-FR" sz="2800" b="1"/>
              <a:t> (Matturri)</a:t>
            </a:r>
          </a:p>
          <a:p>
            <a:pPr algn="ctr"/>
            <a:endParaRPr lang="fr-FR" sz="2800" b="1"/>
          </a:p>
        </p:txBody>
      </p:sp>
      <p:sp>
        <p:nvSpPr>
          <p:cNvPr id="22" name="ZoneTexte 21"/>
          <p:cNvSpPr txBox="1"/>
          <p:nvPr/>
        </p:nvSpPr>
        <p:spPr>
          <a:xfrm>
            <a:off x="1000125" y="2870756"/>
            <a:ext cx="1861019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FR" dirty="0"/>
              <a:t>placenta "gavant"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286" y="503872"/>
            <a:ext cx="65091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C'est plutôt un moteur génétiquement programmé</a:t>
            </a:r>
          </a:p>
          <a:p>
            <a:pPr algn="ctr"/>
            <a:endParaRPr lang="fr-FR" sz="2400"/>
          </a:p>
          <a:p>
            <a:pPr algn="ctr"/>
            <a:r>
              <a:rPr lang="fr-FR" sz="2400"/>
              <a:t>d'une douzaine de cylindres (les lobules)</a:t>
            </a:r>
          </a:p>
        </p:txBody>
      </p:sp>
      <p:pic>
        <p:nvPicPr>
          <p:cNvPr id="7" name="Image 6" descr="moteu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6" y="2876550"/>
            <a:ext cx="2844800" cy="2857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22700" y="2276385"/>
            <a:ext cx="5067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Arguments</a:t>
            </a:r>
          </a:p>
          <a:p>
            <a:r>
              <a:rPr lang="fr-FR" dirty="0"/>
              <a:t>-Pas de gavage maternel en cas de </a:t>
            </a:r>
            <a:r>
              <a:rPr lang="fr-FR" dirty="0" smtClean="0"/>
              <a:t>petit poids fœtal</a:t>
            </a:r>
          </a:p>
          <a:p>
            <a:endParaRPr lang="fr-FR" dirty="0"/>
          </a:p>
          <a:p>
            <a:r>
              <a:rPr lang="fr-FR" sz="2400" dirty="0" smtClean="0"/>
              <a:t>-O</a:t>
            </a:r>
            <a:r>
              <a:rPr lang="fr-FR" dirty="0" smtClean="0"/>
              <a:t>2 </a:t>
            </a:r>
            <a:r>
              <a:rPr lang="fr-FR" dirty="0"/>
              <a:t>maternel peu efficace  en cas d'hypoxie </a:t>
            </a:r>
            <a:r>
              <a:rPr lang="fr-FR" dirty="0" smtClean="0"/>
              <a:t>fœtale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25532" y="5633650"/>
            <a:ext cx="325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Oxygène, Glucose</a:t>
            </a:r>
          </a:p>
          <a:p>
            <a:r>
              <a:rPr lang="fr-FR"/>
              <a:t>Comment le </a:t>
            </a:r>
            <a:r>
              <a:rPr lang="fr-FR" dirty="0" smtClean="0"/>
              <a:t>fœtus</a:t>
            </a:r>
            <a:r>
              <a:rPr lang="fr-FR"/>
              <a:t> s'adapte-t-il ?</a:t>
            </a:r>
          </a:p>
        </p:txBody>
      </p:sp>
      <p:pic>
        <p:nvPicPr>
          <p:cNvPr id="12" name="Image 11" descr="fetal_20_week_fetus_s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93" y="3945579"/>
            <a:ext cx="1996533" cy="135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675" y="1079500"/>
            <a:ext cx="75295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7467600" y="2633663"/>
            <a:ext cx="922360" cy="646331"/>
          </a:xfrm>
          <a:prstGeom prst="rect">
            <a:avLst/>
          </a:prstGeom>
          <a:solidFill>
            <a:srgbClr val="B2B2B2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 smtClean="0"/>
              <a:t>hypoxie</a:t>
            </a:r>
          </a:p>
          <a:p>
            <a:r>
              <a:rPr lang="fr-FR" sz="1800" dirty="0" smtClean="0"/>
              <a:t>acidose</a:t>
            </a:r>
            <a:endParaRPr lang="fr-FR" sz="1800" dirty="0"/>
          </a:p>
        </p:txBody>
      </p:sp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2389188" y="1987550"/>
            <a:ext cx="1192212" cy="6461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hyperoxiealcalose</a:t>
            </a:r>
            <a:endParaRPr lang="fr-FR" sz="1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639763" y="520700"/>
            <a:ext cx="4798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L</a:t>
            </a:r>
            <a:r>
              <a:rPr lang="fr-FR" sz="1800" dirty="0" smtClean="0"/>
              <a:t>e fœtus</a:t>
            </a:r>
            <a:r>
              <a:rPr lang="fr-FR" dirty="0" smtClean="0"/>
              <a:t> est obsédé par sa propre</a:t>
            </a:r>
            <a:r>
              <a:rPr lang="fr-FR" sz="1800" dirty="0" smtClean="0"/>
              <a:t> homéostasie ...</a:t>
            </a:r>
            <a:endParaRPr lang="fr-FR" sz="1800" dirty="0"/>
          </a:p>
        </p:txBody>
      </p:sp>
      <p:pic>
        <p:nvPicPr>
          <p:cNvPr id="8" name="Imag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21300" y="1079500"/>
            <a:ext cx="106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293688"/>
            <a:ext cx="7762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389188" y="3175001"/>
            <a:ext cx="1611312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 err="1" smtClean="0"/>
              <a:t>hyperglycémie</a:t>
            </a:r>
            <a:endParaRPr lang="fr-FR" sz="1800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778648" y="3764002"/>
            <a:ext cx="1611312" cy="369332"/>
          </a:xfrm>
          <a:prstGeom prst="rect">
            <a:avLst/>
          </a:prstGeom>
          <a:solidFill>
            <a:srgbClr val="B2B2B2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dirty="0" err="1" smtClean="0"/>
              <a:t>hypoglycémie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286" y="503872"/>
            <a:ext cx="8007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Les mouvements </a:t>
            </a:r>
            <a:r>
              <a:rPr lang="fr-FR" sz="2400" dirty="0" smtClean="0"/>
              <a:t> fœtaux</a:t>
            </a:r>
            <a:endParaRPr lang="fr-FR" sz="2400"/>
          </a:p>
          <a:p>
            <a:pPr algn="ctr"/>
            <a:r>
              <a:rPr lang="fr-FR" sz="2400"/>
              <a:t>notamment respiratoires (30% de la consommation d'O2)</a:t>
            </a:r>
          </a:p>
          <a:p>
            <a:pPr algn="ctr"/>
            <a:endParaRPr lang="fr-FR" sz="2400"/>
          </a:p>
          <a:p>
            <a:pPr algn="ctr"/>
            <a:r>
              <a:rPr lang="fr-FR" sz="2400"/>
              <a:t>sont l'équivalent de la fonction pulmonaire post-natale</a:t>
            </a:r>
          </a:p>
        </p:txBody>
      </p:sp>
      <p:pic>
        <p:nvPicPr>
          <p:cNvPr id="6" name="Image 5" descr="colibr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3461623"/>
            <a:ext cx="2032000" cy="16272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50135" y="3092291"/>
            <a:ext cx="79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Colibri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07729" y="309229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Paresseux</a:t>
            </a:r>
          </a:p>
        </p:txBody>
      </p:sp>
      <p:pic>
        <p:nvPicPr>
          <p:cNvPr id="9" name="Image 8" descr="paresseu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130" y="3436695"/>
            <a:ext cx="2487940" cy="1652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ligen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69" y="1406637"/>
            <a:ext cx="5702506" cy="43922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14334" y="1892300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oxygène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20403" y="1522968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6600"/>
                </a:solidFill>
              </a:rPr>
              <a:t>sucre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795" y="760968"/>
            <a:ext cx="6367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/>
              <a:t>Le foetus conduit une diligence attelée à 2 chevaux bien différents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43434" y="2414032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foetus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ligen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69" y="1406637"/>
            <a:ext cx="5702506" cy="4392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4334" y="1892300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oxygène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20403" y="1522968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6600"/>
                </a:solidFill>
              </a:rPr>
              <a:t>sucre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95795" y="760968"/>
            <a:ext cx="6367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/>
              <a:t>Le foetus conduit une diligence attelée à 2 chevaux bien différents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43434" y="2414032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foetus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96794" y="5798907"/>
            <a:ext cx="64153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/>
              <a:t>L'astuce: la proportion de combustion anaérobie 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ligenc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69" y="760968"/>
            <a:ext cx="5702506" cy="4392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4334" y="1246631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oxygène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20403" y="877299"/>
            <a:ext cx="96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>
                <a:solidFill>
                  <a:srgbClr val="FF6600"/>
                </a:solidFill>
              </a:rPr>
              <a:t>sucre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14334" y="115299"/>
            <a:ext cx="45990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/>
              <a:t>Le placenta ... codirige la même diligence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82723" y="1722197"/>
            <a:ext cx="1261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</a:rPr>
              <a:t>placenta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5153238"/>
            <a:ext cx="808403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                </a:t>
            </a:r>
            <a:r>
              <a:rPr lang="fr-FR" sz="2000"/>
              <a:t>HCG haut = hyperstimulation hypoxique</a:t>
            </a:r>
          </a:p>
          <a:p>
            <a:pPr algn="ctr"/>
            <a:r>
              <a:rPr lang="fr-FR" sz="2000"/>
              <a:t>            HCG bas = hypostimulation hypoglycémique   (diabète gestationnel)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15921</TotalTime>
  <Words>1301</Words>
  <Application>Microsoft Macintosh PowerPoint</Application>
  <PresentationFormat>Présentation à l'écran (4:3)</PresentationFormat>
  <Paragraphs>363</Paragraphs>
  <Slides>36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zebulon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Zemb</dc:creator>
  <cp:lastModifiedBy>Patrick Zemb</cp:lastModifiedBy>
  <cp:revision>78</cp:revision>
  <dcterms:created xsi:type="dcterms:W3CDTF">2016-01-27T08:46:18Z</dcterms:created>
  <dcterms:modified xsi:type="dcterms:W3CDTF">2016-01-27T09:31:42Z</dcterms:modified>
</cp:coreProperties>
</file>